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851" r:id="rId3"/>
    <p:sldId id="262" r:id="rId4"/>
    <p:sldId id="261" r:id="rId5"/>
    <p:sldId id="852" r:id="rId6"/>
    <p:sldId id="853" r:id="rId7"/>
    <p:sldId id="263" r:id="rId8"/>
    <p:sldId id="854" r:id="rId9"/>
    <p:sldId id="855" r:id="rId10"/>
    <p:sldId id="264" r:id="rId11"/>
    <p:sldId id="856" r:id="rId12"/>
    <p:sldId id="857" r:id="rId13"/>
    <p:sldId id="860" r:id="rId14"/>
    <p:sldId id="85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B8E1"/>
    <a:srgbClr val="2F5597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0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3E052-82D0-4A99-9CFC-4309B78FDA97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96DC3-2D94-472B-B25F-CD648F992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61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94157DB-0659-C83D-74F8-DD0F170D39B9}"/>
              </a:ext>
            </a:extLst>
          </p:cNvPr>
          <p:cNvCxnSpPr>
            <a:cxnSpLocks/>
          </p:cNvCxnSpPr>
          <p:nvPr userDrawn="1"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卡通人物&#10;&#10;低可信度描述已自动生成">
            <a:extLst>
              <a:ext uri="{FF2B5EF4-FFF2-40B4-BE49-F238E27FC236}">
                <a16:creationId xmlns:a16="http://schemas.microsoft.com/office/drawing/2014/main" id="{CAB6CB60-43F6-7B7B-BFC4-AD85101C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1" y="2557919"/>
            <a:ext cx="2904016" cy="511833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A356B214-6D4D-9015-05B7-3C7990CC6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4" r="78855" b="10589"/>
          <a:stretch/>
        </p:blipFill>
        <p:spPr>
          <a:xfrm>
            <a:off x="5501315" y="1259840"/>
            <a:ext cx="1194125" cy="1243750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8390024F-32A1-D5B6-BBF8-757FCB65DD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2" t="64663" r="20545" b="17827"/>
          <a:stretch/>
        </p:blipFill>
        <p:spPr>
          <a:xfrm>
            <a:off x="4997185" y="3215870"/>
            <a:ext cx="2195661" cy="186656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7E62F41-E5C8-FD06-90BB-7087CA99125A}"/>
              </a:ext>
            </a:extLst>
          </p:cNvPr>
          <p:cNvSpPr/>
          <p:nvPr userDrawn="1"/>
        </p:nvSpPr>
        <p:spPr>
          <a:xfrm>
            <a:off x="-21303" y="0"/>
            <a:ext cx="12191999" cy="4124967"/>
          </a:xfrm>
          <a:custGeom>
            <a:avLst/>
            <a:gdLst>
              <a:gd name="connsiteX0" fmla="*/ 0 w 12191999"/>
              <a:gd name="connsiteY0" fmla="*/ 0 h 4124967"/>
              <a:gd name="connsiteX1" fmla="*/ 12191999 w 12191999"/>
              <a:gd name="connsiteY1" fmla="*/ 0 h 4124967"/>
              <a:gd name="connsiteX2" fmla="*/ 12191999 w 12191999"/>
              <a:gd name="connsiteY2" fmla="*/ 2239606 h 4124967"/>
              <a:gd name="connsiteX3" fmla="*/ 11991047 w 12191999"/>
              <a:gd name="connsiteY3" fmla="*/ 2441353 h 4124967"/>
              <a:gd name="connsiteX4" fmla="*/ 11787221 w 12191999"/>
              <a:gd name="connsiteY4" fmla="*/ 2610427 h 4124967"/>
              <a:gd name="connsiteX5" fmla="*/ 11692561 w 12191999"/>
              <a:gd name="connsiteY5" fmla="*/ 2679079 h 4124967"/>
              <a:gd name="connsiteX6" fmla="*/ 11361871 w 12191999"/>
              <a:gd name="connsiteY6" fmla="*/ 2877397 h 4124967"/>
              <a:gd name="connsiteX7" fmla="*/ 10179231 w 12191999"/>
              <a:gd name="connsiteY7" fmla="*/ 3450657 h 4124967"/>
              <a:gd name="connsiteX8" fmla="*/ 9762711 w 12191999"/>
              <a:gd name="connsiteY8" fmla="*/ 3609461 h 4124967"/>
              <a:gd name="connsiteX9" fmla="*/ 9502991 w 12191999"/>
              <a:gd name="connsiteY9" fmla="*/ 3688922 h 4124967"/>
              <a:gd name="connsiteX10" fmla="*/ 6781467 w 12191999"/>
              <a:gd name="connsiteY10" fmla="*/ 4121478 h 4124967"/>
              <a:gd name="connsiteX11" fmla="*/ 6686585 w 12191999"/>
              <a:gd name="connsiteY11" fmla="*/ 4124967 h 4124967"/>
              <a:gd name="connsiteX12" fmla="*/ 5505413 w 12191999"/>
              <a:gd name="connsiteY12" fmla="*/ 4124967 h 4124967"/>
              <a:gd name="connsiteX13" fmla="*/ 5410533 w 12191999"/>
              <a:gd name="connsiteY13" fmla="*/ 4121478 h 4124967"/>
              <a:gd name="connsiteX14" fmla="*/ 2689007 w 12191999"/>
              <a:gd name="connsiteY14" fmla="*/ 3688922 h 4124967"/>
              <a:gd name="connsiteX15" fmla="*/ 2429290 w 12191999"/>
              <a:gd name="connsiteY15" fmla="*/ 3609461 h 4124967"/>
              <a:gd name="connsiteX16" fmla="*/ 2012768 w 12191999"/>
              <a:gd name="connsiteY16" fmla="*/ 3450657 h 4124967"/>
              <a:gd name="connsiteX17" fmla="*/ 830127 w 12191999"/>
              <a:gd name="connsiteY17" fmla="*/ 2877397 h 4124967"/>
              <a:gd name="connsiteX18" fmla="*/ 499425 w 12191999"/>
              <a:gd name="connsiteY18" fmla="*/ 2679072 h 4124967"/>
              <a:gd name="connsiteX19" fmla="*/ 404776 w 12191999"/>
              <a:gd name="connsiteY19" fmla="*/ 2610427 h 4124967"/>
              <a:gd name="connsiteX20" fmla="*/ 200950 w 12191999"/>
              <a:gd name="connsiteY20" fmla="*/ 2441353 h 4124967"/>
              <a:gd name="connsiteX21" fmla="*/ 0 w 12191999"/>
              <a:gd name="connsiteY21" fmla="*/ 2239609 h 41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124967">
                <a:moveTo>
                  <a:pt x="0" y="0"/>
                </a:moveTo>
                <a:lnTo>
                  <a:pt x="12191999" y="0"/>
                </a:lnTo>
                <a:lnTo>
                  <a:pt x="12191999" y="2239606"/>
                </a:lnTo>
                <a:lnTo>
                  <a:pt x="11991047" y="2441353"/>
                </a:lnTo>
                <a:cubicBezTo>
                  <a:pt x="11926543" y="2498781"/>
                  <a:pt x="11858555" y="2555161"/>
                  <a:pt x="11787221" y="2610427"/>
                </a:cubicBezTo>
                <a:lnTo>
                  <a:pt x="11692561" y="2679079"/>
                </a:lnTo>
                <a:lnTo>
                  <a:pt x="11361871" y="2877397"/>
                </a:lnTo>
                <a:cubicBezTo>
                  <a:pt x="10986079" y="3091504"/>
                  <a:pt x="10590977" y="3283339"/>
                  <a:pt x="10179231" y="3450657"/>
                </a:cubicBezTo>
                <a:lnTo>
                  <a:pt x="9762711" y="3609461"/>
                </a:lnTo>
                <a:lnTo>
                  <a:pt x="9502991" y="3688922"/>
                </a:lnTo>
                <a:cubicBezTo>
                  <a:pt x="8690339" y="3921282"/>
                  <a:pt x="7767486" y="4073049"/>
                  <a:pt x="6781467" y="4121478"/>
                </a:cubicBezTo>
                <a:lnTo>
                  <a:pt x="6686585" y="4124967"/>
                </a:lnTo>
                <a:lnTo>
                  <a:pt x="5505413" y="4124967"/>
                </a:lnTo>
                <a:lnTo>
                  <a:pt x="5410533" y="4121478"/>
                </a:lnTo>
                <a:cubicBezTo>
                  <a:pt x="4424513" y="4073049"/>
                  <a:pt x="3501660" y="3921282"/>
                  <a:pt x="2689007" y="3688922"/>
                </a:cubicBezTo>
                <a:lnTo>
                  <a:pt x="2429290" y="3609461"/>
                </a:lnTo>
                <a:lnTo>
                  <a:pt x="2012768" y="3450657"/>
                </a:lnTo>
                <a:cubicBezTo>
                  <a:pt x="1601022" y="3283339"/>
                  <a:pt x="1205920" y="3091504"/>
                  <a:pt x="830127" y="2877397"/>
                </a:cubicBezTo>
                <a:lnTo>
                  <a:pt x="499425" y="2679072"/>
                </a:lnTo>
                <a:lnTo>
                  <a:pt x="404776" y="2610427"/>
                </a:lnTo>
                <a:cubicBezTo>
                  <a:pt x="333443" y="2555161"/>
                  <a:pt x="265455" y="2498781"/>
                  <a:pt x="200950" y="2441353"/>
                </a:cubicBezTo>
                <a:lnTo>
                  <a:pt x="0" y="2239609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A8924A-E2EB-F9A0-1778-CC18AC4E1F59}"/>
              </a:ext>
            </a:extLst>
          </p:cNvPr>
          <p:cNvSpPr txBox="1">
            <a:spLocks/>
          </p:cNvSpPr>
          <p:nvPr userDrawn="1"/>
        </p:nvSpPr>
        <p:spPr>
          <a:xfrm>
            <a:off x="-6063" y="540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D87D99C-AA19-867A-2C7A-81BDE68FC3FC}"/>
              </a:ext>
            </a:extLst>
          </p:cNvPr>
          <p:cNvSpPr/>
          <p:nvPr userDrawn="1"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66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5069403-478F-AB2F-427D-FC3FCE6BF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" t="21326" r="12547" b="10534"/>
          <a:stretch/>
        </p:blipFill>
        <p:spPr>
          <a:xfrm>
            <a:off x="0" y="2935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E4B3148-91F3-2B98-C230-D6971395F611}"/>
              </a:ext>
            </a:extLst>
          </p:cNvPr>
          <p:cNvSpPr/>
          <p:nvPr userDrawn="1"/>
        </p:nvSpPr>
        <p:spPr>
          <a:xfrm>
            <a:off x="-1986" y="0"/>
            <a:ext cx="1219648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FC04233-9FD4-958C-839B-FCECE41294E7}"/>
              </a:ext>
            </a:extLst>
          </p:cNvPr>
          <p:cNvGrpSpPr/>
          <p:nvPr userDrawn="1"/>
        </p:nvGrpSpPr>
        <p:grpSpPr>
          <a:xfrm>
            <a:off x="766763" y="1360607"/>
            <a:ext cx="4833937" cy="50476"/>
            <a:chOff x="766763" y="1259007"/>
            <a:chExt cx="4833937" cy="5047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8FB8688-3AB0-A8AC-5BFC-470B93010B07}"/>
                </a:ext>
              </a:extLst>
            </p:cNvPr>
            <p:cNvSpPr/>
            <p:nvPr/>
          </p:nvSpPr>
          <p:spPr>
            <a:xfrm>
              <a:off x="766763" y="1259007"/>
              <a:ext cx="497681" cy="50476"/>
            </a:xfrm>
            <a:prstGeom prst="rect">
              <a:avLst/>
            </a:prstGeom>
            <a:gradFill flip="none" rotWithShape="1">
              <a:gsLst>
                <a:gs pos="24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FCB5A3F-CDA9-107E-9301-2713A78CB8FA}"/>
                </a:ext>
              </a:extLst>
            </p:cNvPr>
            <p:cNvCxnSpPr>
              <a:cxnSpLocks/>
            </p:cNvCxnSpPr>
            <p:nvPr/>
          </p:nvCxnSpPr>
          <p:spPr>
            <a:xfrm>
              <a:off x="1240053" y="1281725"/>
              <a:ext cx="4360647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BF09A696-6CDD-21E5-A4A1-374B98647F72}"/>
              </a:ext>
            </a:extLst>
          </p:cNvPr>
          <p:cNvSpPr/>
          <p:nvPr userDrawn="1"/>
        </p:nvSpPr>
        <p:spPr>
          <a:xfrm>
            <a:off x="-3023" y="3378318"/>
            <a:ext cx="12198046" cy="1013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1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FD2116E-CBF7-3F01-7969-B0C7B99100C8}"/>
              </a:ext>
            </a:extLst>
          </p:cNvPr>
          <p:cNvSpPr/>
          <p:nvPr userDrawn="1"/>
        </p:nvSpPr>
        <p:spPr>
          <a:xfrm>
            <a:off x="2548327" y="209476"/>
            <a:ext cx="9367901" cy="6439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8" name="流程图: 手动输入 7">
            <a:extLst>
              <a:ext uri="{FF2B5EF4-FFF2-40B4-BE49-F238E27FC236}">
                <a16:creationId xmlns:a16="http://schemas.microsoft.com/office/drawing/2014/main" id="{96A94070-2D79-EEFE-43E9-DC1905C632D5}"/>
              </a:ext>
            </a:extLst>
          </p:cNvPr>
          <p:cNvSpPr/>
          <p:nvPr userDrawn="1"/>
        </p:nvSpPr>
        <p:spPr>
          <a:xfrm rot="16200000" flipV="1">
            <a:off x="-15481" y="-3821"/>
            <a:ext cx="6858000" cy="6865642"/>
          </a:xfrm>
          <a:prstGeom prst="flowChartManualInput">
            <a:avLst/>
          </a:prstGeom>
          <a:blipFill dpi="0" rotWithShape="0">
            <a:blip r:embed="rId2">
              <a:alphaModFix amt="85000"/>
              <a:grayscl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Microsoft YaHei"/>
              <a:cs typeface="+mn-ea"/>
              <a:sym typeface="+mn-lt"/>
            </a:endParaRPr>
          </a:p>
        </p:txBody>
      </p:sp>
      <p:sp>
        <p:nvSpPr>
          <p:cNvPr id="9" name="流程图: 手动输入 8">
            <a:extLst>
              <a:ext uri="{FF2B5EF4-FFF2-40B4-BE49-F238E27FC236}">
                <a16:creationId xmlns:a16="http://schemas.microsoft.com/office/drawing/2014/main" id="{2C1651C7-1A79-6BFB-EE6D-8889B81025AE}"/>
              </a:ext>
            </a:extLst>
          </p:cNvPr>
          <p:cNvSpPr/>
          <p:nvPr userDrawn="1"/>
        </p:nvSpPr>
        <p:spPr>
          <a:xfrm rot="16200000" flipV="1">
            <a:off x="-11418" y="-11759"/>
            <a:ext cx="6858000" cy="6865642"/>
          </a:xfrm>
          <a:prstGeom prst="flowChartManualInput">
            <a:avLst/>
          </a:pr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zh-CN" altLang="en-US" sz="2800" dirty="0">
              <a:solidFill>
                <a:schemeClr val="bg1"/>
              </a:solidFill>
              <a:latin typeface="OPPOSans L" panose="00020600040101010101" pitchFamily="18" charset="-122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B657EE-B22E-9CE0-B504-B6EE11D92538}"/>
              </a:ext>
            </a:extLst>
          </p:cNvPr>
          <p:cNvSpPr/>
          <p:nvPr userDrawn="1"/>
        </p:nvSpPr>
        <p:spPr>
          <a:xfrm>
            <a:off x="6328710" y="547352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753E3A-99F4-4F00-E4B1-90EFC54161E1}"/>
              </a:ext>
            </a:extLst>
          </p:cNvPr>
          <p:cNvSpPr/>
          <p:nvPr userDrawn="1"/>
        </p:nvSpPr>
        <p:spPr>
          <a:xfrm>
            <a:off x="6076307" y="1787705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A6AF9C6-F525-8D81-B4B1-0E9538871BA5}"/>
              </a:ext>
            </a:extLst>
          </p:cNvPr>
          <p:cNvSpPr/>
          <p:nvPr userDrawn="1"/>
        </p:nvSpPr>
        <p:spPr>
          <a:xfrm>
            <a:off x="5823904" y="3028058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C79537A-5BED-A8C4-A624-343BD761A164}"/>
              </a:ext>
            </a:extLst>
          </p:cNvPr>
          <p:cNvSpPr/>
          <p:nvPr userDrawn="1"/>
        </p:nvSpPr>
        <p:spPr>
          <a:xfrm>
            <a:off x="5571501" y="4268411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04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99EAF5A-EABF-D007-C034-E4D0B1F6112E}"/>
              </a:ext>
            </a:extLst>
          </p:cNvPr>
          <p:cNvSpPr/>
          <p:nvPr userDrawn="1"/>
        </p:nvSpPr>
        <p:spPr>
          <a:xfrm>
            <a:off x="5319098" y="5508763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05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7D7E2D-4C54-9609-5DC8-C680573D8662}"/>
              </a:ext>
            </a:extLst>
          </p:cNvPr>
          <p:cNvSpPr txBox="1"/>
          <p:nvPr userDrawn="1"/>
        </p:nvSpPr>
        <p:spPr>
          <a:xfrm>
            <a:off x="1059793" y="2378343"/>
            <a:ext cx="1610623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4FB1166-8890-90AD-4C5A-F6A6EA9BC171}"/>
              </a:ext>
            </a:extLst>
          </p:cNvPr>
          <p:cNvCxnSpPr/>
          <p:nvPr userDrawn="1"/>
        </p:nvCxnSpPr>
        <p:spPr>
          <a:xfrm>
            <a:off x="1142281" y="3360609"/>
            <a:ext cx="9593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B556427-03F9-0E88-870A-D32EB213F511}"/>
              </a:ext>
            </a:extLst>
          </p:cNvPr>
          <p:cNvSpPr txBox="1"/>
          <p:nvPr userDrawn="1"/>
        </p:nvSpPr>
        <p:spPr>
          <a:xfrm>
            <a:off x="1142281" y="3710217"/>
            <a:ext cx="281478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0201C3-C370-4A35-5E37-FE050E2B461B}"/>
              </a:ext>
            </a:extLst>
          </p:cNvPr>
          <p:cNvGrpSpPr/>
          <p:nvPr userDrawn="1"/>
        </p:nvGrpSpPr>
        <p:grpSpPr>
          <a:xfrm flipV="1">
            <a:off x="827551" y="209476"/>
            <a:ext cx="303107" cy="303107"/>
            <a:chOff x="962675" y="5112327"/>
            <a:chExt cx="672161" cy="67216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B37949D-C5B3-194A-E7D2-39BDC9C5E5D1}"/>
                </a:ext>
              </a:extLst>
            </p:cNvPr>
            <p:cNvCxnSpPr/>
            <p:nvPr/>
          </p:nvCxnSpPr>
          <p:spPr>
            <a:xfrm flipH="1">
              <a:off x="962675" y="5784488"/>
              <a:ext cx="672161" cy="0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5CD0753-71F2-9F93-4901-73B4C0C41749}"/>
                </a:ext>
              </a:extLst>
            </p:cNvPr>
            <p:cNvCxnSpPr/>
            <p:nvPr/>
          </p:nvCxnSpPr>
          <p:spPr>
            <a:xfrm flipV="1">
              <a:off x="962675" y="5112327"/>
              <a:ext cx="0" cy="672161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3940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F5174C3-D29D-9A10-D031-5897494E99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D4F549E-25EE-B682-6E31-697E28DE7502}"/>
              </a:ext>
            </a:extLst>
          </p:cNvPr>
          <p:cNvGrpSpPr/>
          <p:nvPr userDrawn="1"/>
        </p:nvGrpSpPr>
        <p:grpSpPr>
          <a:xfrm flipH="1">
            <a:off x="873577" y="0"/>
            <a:ext cx="231871" cy="3276600"/>
            <a:chOff x="4399082" y="1624876"/>
            <a:chExt cx="231871" cy="32766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F24D85B-951B-D5BE-ABC4-0738CF39BF4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367D9F-F193-FB91-FAA5-C4AAECA36FB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90579B6-4B36-4261-33A7-F3DAB2579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14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B" panose="00020600040101010101" pitchFamily="18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17DA20E-C79C-C3DF-1882-E1B7477AEC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5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pPr marL="0" lvl="0" defTabSz="914377"/>
            <a:r>
              <a:rPr lang="zh-CN" altLang="en-US" dirty="0"/>
              <a:t>请输入您的标题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6520ED85-FA6F-5DB0-CCB0-48E0B3852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3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77">
              <a:buNone/>
              <a:defRPr lang="zh-CN" altLang="en-US" sz="2400" b="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pPr marL="0" lvl="0" defTabSz="914377"/>
            <a:r>
              <a:rPr lang="en-US" altLang="zh-CN" dirty="0"/>
              <a:t>Please Enter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26600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BC4F9FE-A1B5-2DC2-541D-895237FFBB8F}"/>
              </a:ext>
            </a:extLst>
          </p:cNvPr>
          <p:cNvSpPr/>
          <p:nvPr userDrawn="1"/>
        </p:nvSpPr>
        <p:spPr>
          <a:xfrm>
            <a:off x="-21303" y="0"/>
            <a:ext cx="12191999" cy="4124967"/>
          </a:xfrm>
          <a:custGeom>
            <a:avLst/>
            <a:gdLst>
              <a:gd name="connsiteX0" fmla="*/ 0 w 12191999"/>
              <a:gd name="connsiteY0" fmla="*/ 0 h 4124967"/>
              <a:gd name="connsiteX1" fmla="*/ 12191999 w 12191999"/>
              <a:gd name="connsiteY1" fmla="*/ 0 h 4124967"/>
              <a:gd name="connsiteX2" fmla="*/ 12191999 w 12191999"/>
              <a:gd name="connsiteY2" fmla="*/ 2239606 h 4124967"/>
              <a:gd name="connsiteX3" fmla="*/ 11991047 w 12191999"/>
              <a:gd name="connsiteY3" fmla="*/ 2441353 h 4124967"/>
              <a:gd name="connsiteX4" fmla="*/ 11787221 w 12191999"/>
              <a:gd name="connsiteY4" fmla="*/ 2610427 h 4124967"/>
              <a:gd name="connsiteX5" fmla="*/ 11692561 w 12191999"/>
              <a:gd name="connsiteY5" fmla="*/ 2679079 h 4124967"/>
              <a:gd name="connsiteX6" fmla="*/ 11361871 w 12191999"/>
              <a:gd name="connsiteY6" fmla="*/ 2877397 h 4124967"/>
              <a:gd name="connsiteX7" fmla="*/ 10179231 w 12191999"/>
              <a:gd name="connsiteY7" fmla="*/ 3450657 h 4124967"/>
              <a:gd name="connsiteX8" fmla="*/ 9762711 w 12191999"/>
              <a:gd name="connsiteY8" fmla="*/ 3609461 h 4124967"/>
              <a:gd name="connsiteX9" fmla="*/ 9502991 w 12191999"/>
              <a:gd name="connsiteY9" fmla="*/ 3688922 h 4124967"/>
              <a:gd name="connsiteX10" fmla="*/ 6781467 w 12191999"/>
              <a:gd name="connsiteY10" fmla="*/ 4121478 h 4124967"/>
              <a:gd name="connsiteX11" fmla="*/ 6686585 w 12191999"/>
              <a:gd name="connsiteY11" fmla="*/ 4124967 h 4124967"/>
              <a:gd name="connsiteX12" fmla="*/ 5505413 w 12191999"/>
              <a:gd name="connsiteY12" fmla="*/ 4124967 h 4124967"/>
              <a:gd name="connsiteX13" fmla="*/ 5410533 w 12191999"/>
              <a:gd name="connsiteY13" fmla="*/ 4121478 h 4124967"/>
              <a:gd name="connsiteX14" fmla="*/ 2689007 w 12191999"/>
              <a:gd name="connsiteY14" fmla="*/ 3688922 h 4124967"/>
              <a:gd name="connsiteX15" fmla="*/ 2429290 w 12191999"/>
              <a:gd name="connsiteY15" fmla="*/ 3609461 h 4124967"/>
              <a:gd name="connsiteX16" fmla="*/ 2012768 w 12191999"/>
              <a:gd name="connsiteY16" fmla="*/ 3450657 h 4124967"/>
              <a:gd name="connsiteX17" fmla="*/ 830127 w 12191999"/>
              <a:gd name="connsiteY17" fmla="*/ 2877397 h 4124967"/>
              <a:gd name="connsiteX18" fmla="*/ 499425 w 12191999"/>
              <a:gd name="connsiteY18" fmla="*/ 2679072 h 4124967"/>
              <a:gd name="connsiteX19" fmla="*/ 404776 w 12191999"/>
              <a:gd name="connsiteY19" fmla="*/ 2610427 h 4124967"/>
              <a:gd name="connsiteX20" fmla="*/ 200950 w 12191999"/>
              <a:gd name="connsiteY20" fmla="*/ 2441353 h 4124967"/>
              <a:gd name="connsiteX21" fmla="*/ 0 w 12191999"/>
              <a:gd name="connsiteY21" fmla="*/ 2239609 h 41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124967">
                <a:moveTo>
                  <a:pt x="0" y="0"/>
                </a:moveTo>
                <a:lnTo>
                  <a:pt x="12191999" y="0"/>
                </a:lnTo>
                <a:lnTo>
                  <a:pt x="12191999" y="2239606"/>
                </a:lnTo>
                <a:lnTo>
                  <a:pt x="11991047" y="2441353"/>
                </a:lnTo>
                <a:cubicBezTo>
                  <a:pt x="11926543" y="2498781"/>
                  <a:pt x="11858555" y="2555161"/>
                  <a:pt x="11787221" y="2610427"/>
                </a:cubicBezTo>
                <a:lnTo>
                  <a:pt x="11692561" y="2679079"/>
                </a:lnTo>
                <a:lnTo>
                  <a:pt x="11361871" y="2877397"/>
                </a:lnTo>
                <a:cubicBezTo>
                  <a:pt x="10986079" y="3091504"/>
                  <a:pt x="10590977" y="3283339"/>
                  <a:pt x="10179231" y="3450657"/>
                </a:cubicBezTo>
                <a:lnTo>
                  <a:pt x="9762711" y="3609461"/>
                </a:lnTo>
                <a:lnTo>
                  <a:pt x="9502991" y="3688922"/>
                </a:lnTo>
                <a:cubicBezTo>
                  <a:pt x="8690339" y="3921282"/>
                  <a:pt x="7767486" y="4073049"/>
                  <a:pt x="6781467" y="4121478"/>
                </a:cubicBezTo>
                <a:lnTo>
                  <a:pt x="6686585" y="4124967"/>
                </a:lnTo>
                <a:lnTo>
                  <a:pt x="5505413" y="4124967"/>
                </a:lnTo>
                <a:lnTo>
                  <a:pt x="5410533" y="4121478"/>
                </a:lnTo>
                <a:cubicBezTo>
                  <a:pt x="4424513" y="4073049"/>
                  <a:pt x="3501660" y="3921282"/>
                  <a:pt x="2689007" y="3688922"/>
                </a:cubicBezTo>
                <a:lnTo>
                  <a:pt x="2429290" y="3609461"/>
                </a:lnTo>
                <a:lnTo>
                  <a:pt x="2012768" y="3450657"/>
                </a:lnTo>
                <a:cubicBezTo>
                  <a:pt x="1601022" y="3283339"/>
                  <a:pt x="1205920" y="3091504"/>
                  <a:pt x="830127" y="2877397"/>
                </a:cubicBezTo>
                <a:lnTo>
                  <a:pt x="499425" y="2679072"/>
                </a:lnTo>
                <a:lnTo>
                  <a:pt x="404776" y="2610427"/>
                </a:lnTo>
                <a:cubicBezTo>
                  <a:pt x="333443" y="2555161"/>
                  <a:pt x="265455" y="2498781"/>
                  <a:pt x="200950" y="2441353"/>
                </a:cubicBezTo>
                <a:lnTo>
                  <a:pt x="0" y="22396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791942-F519-345D-7E67-4791C7479ECE}"/>
              </a:ext>
            </a:extLst>
          </p:cNvPr>
          <p:cNvCxnSpPr>
            <a:cxnSpLocks/>
          </p:cNvCxnSpPr>
          <p:nvPr userDrawn="1"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0A8BC4-06D5-F7AB-CB28-C1F2087F2385}"/>
              </a:ext>
            </a:extLst>
          </p:cNvPr>
          <p:cNvSpPr txBox="1">
            <a:spLocks/>
          </p:cNvSpPr>
          <p:nvPr userDrawn="1"/>
        </p:nvSpPr>
        <p:spPr>
          <a:xfrm>
            <a:off x="-6063" y="540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F1B778A-0B31-EECC-2304-82ABDD6A9255}"/>
              </a:ext>
            </a:extLst>
          </p:cNvPr>
          <p:cNvSpPr/>
          <p:nvPr userDrawn="1"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88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6B742-96B4-73B2-271E-16645AC9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98F101-D141-7A1E-FDAC-5B527350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FFAA-6F02-491D-81DA-A83C89642B60}" type="datetime1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459CD4-24B7-CB87-55F9-8A1DBBA3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43612-F164-BFF3-C7D6-71E8CDFA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08952-64A8-4012-9052-F6EE51B372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9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4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Visio_Drawing3.vsdx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C9E72435-2831-61A2-A917-18BE6D992D27}"/>
              </a:ext>
            </a:extLst>
          </p:cNvPr>
          <p:cNvSpPr txBox="1">
            <a:spLocks/>
          </p:cNvSpPr>
          <p:nvPr/>
        </p:nvSpPr>
        <p:spPr>
          <a:xfrm>
            <a:off x="-21303" y="-16625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blipFill dpi="0" rotWithShape="1">
            <a:blip r:embed="rId2"/>
            <a:srcRect/>
            <a:tile tx="0" ty="-482600" sx="100000" sy="100000" flip="none" algn="tl"/>
          </a:blip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OPPOSans L" panose="00020600040101010101" pitchFamily="18" charset="-122"/>
            </a:endParaRPr>
          </a:p>
          <a:p>
            <a:endParaRPr lang="en-US" altLang="zh-CN" dirty="0">
              <a:latin typeface="OPPOSans L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739B7-DFB7-CA25-1AFF-9B99111EBF3E}"/>
              </a:ext>
            </a:extLst>
          </p:cNvPr>
          <p:cNvSpPr txBox="1">
            <a:spLocks/>
          </p:cNvSpPr>
          <p:nvPr/>
        </p:nvSpPr>
        <p:spPr>
          <a:xfrm>
            <a:off x="-5573" y="-16625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OPPOSans L" panose="00020600040101010101" pitchFamily="18" charset="-122"/>
            </a:endParaRPr>
          </a:p>
          <a:p>
            <a:endParaRPr lang="en-US" altLang="zh-CN" dirty="0">
              <a:latin typeface="OPPOSans L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90CC85-66D1-FB13-8066-EAF82FD52784}"/>
              </a:ext>
            </a:extLst>
          </p:cNvPr>
          <p:cNvSpPr txBox="1">
            <a:spLocks/>
          </p:cNvSpPr>
          <p:nvPr/>
        </p:nvSpPr>
        <p:spPr>
          <a:xfrm>
            <a:off x="422313" y="4298273"/>
            <a:ext cx="11435821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spc="120" dirty="0">
                <a:solidFill>
                  <a:schemeClr val="tx2">
                    <a:lumMod val="7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元宇宙智慧教室及场景教学空间设计及开发环境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E60A08-AC8D-9680-736C-A77CBD5B1F5D}"/>
              </a:ext>
            </a:extLst>
          </p:cNvPr>
          <p:cNvSpPr txBox="1">
            <a:spLocks/>
          </p:cNvSpPr>
          <p:nvPr/>
        </p:nvSpPr>
        <p:spPr>
          <a:xfrm>
            <a:off x="1357312" y="5156559"/>
            <a:ext cx="9515475" cy="38125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30000"/>
              </a:lnSpc>
              <a:buNone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Meta-universe Classroom &amp;  Scene-based Teaching Design and Develop</a:t>
            </a:r>
            <a:endParaRPr lang="zh-CN" altLang="en-US" sz="1600" b="1" spc="100" dirty="0">
              <a:solidFill>
                <a:schemeClr val="tx2">
                  <a:lumMod val="60000"/>
                  <a:lumOff val="40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AFEF111-02A9-41BB-634D-6F78A1418A4D}"/>
              </a:ext>
            </a:extLst>
          </p:cNvPr>
          <p:cNvSpPr txBox="1"/>
          <p:nvPr/>
        </p:nvSpPr>
        <p:spPr>
          <a:xfrm>
            <a:off x="1496316" y="5727506"/>
            <a:ext cx="9216572" cy="35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哈尔滨工业大学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	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薛永增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	2024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日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40895B-D592-7F89-D9CB-C3279C0D59A6}"/>
              </a:ext>
            </a:extLst>
          </p:cNvPr>
          <p:cNvCxnSpPr>
            <a:cxnSpLocks/>
          </p:cNvCxnSpPr>
          <p:nvPr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B096228-E0C2-7FE2-9D44-FC4ABC03DE40}"/>
              </a:ext>
            </a:extLst>
          </p:cNvPr>
          <p:cNvSpPr/>
          <p:nvPr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latin typeface="OPPOSans L" panose="00020600040101010101" pitchFamily="18" charset="-122"/>
              </a:rPr>
              <a:t>     </a:t>
            </a:r>
            <a:endParaRPr lang="zh-CN" altLang="en-US" dirty="0">
              <a:latin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44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C39C27-8D31-73C8-3E68-32D2B688F454}"/>
              </a:ext>
            </a:extLst>
          </p:cNvPr>
          <p:cNvSpPr txBox="1"/>
          <p:nvPr/>
        </p:nvSpPr>
        <p:spPr>
          <a:xfrm>
            <a:off x="499243" y="236483"/>
            <a:ext cx="494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智慧教室运行流程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E929A-CF2F-D8B5-5A31-29C1A3CC2174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Intelligent classroom running process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20FAA-AB24-F3CC-7E70-656824043665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6B175F-111E-9102-95B4-719642C05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857737"/>
              </p:ext>
            </p:extLst>
          </p:nvPr>
        </p:nvGraphicFramePr>
        <p:xfrm>
          <a:off x="393121" y="2273328"/>
          <a:ext cx="11405757" cy="3038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5728625" imgH="4191079" progId="Visio.Drawing.15">
                  <p:embed/>
                </p:oleObj>
              </mc:Choice>
              <mc:Fallback>
                <p:oleObj name="Visio" r:id="rId2" imgW="15728625" imgH="419107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121" y="2273328"/>
                        <a:ext cx="11405757" cy="3038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72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C39C27-8D31-73C8-3E68-32D2B688F454}"/>
              </a:ext>
            </a:extLst>
          </p:cNvPr>
          <p:cNvSpPr txBox="1"/>
          <p:nvPr/>
        </p:nvSpPr>
        <p:spPr>
          <a:xfrm>
            <a:off x="499243" y="236483"/>
            <a:ext cx="494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智慧教室总体架构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E929A-CF2F-D8B5-5A31-29C1A3CC2174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Intelligent classroom </a:t>
            </a:r>
            <a:r>
              <a:rPr lang="en-US" altLang="zh-CN" sz="1600">
                <a:solidFill>
                  <a:schemeClr val="accent1">
                    <a:alpha val="80000"/>
                  </a:schemeClr>
                </a:solidFill>
                <a:latin typeface="+mn-ea"/>
              </a:rPr>
              <a:t>related technology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20FAA-AB24-F3CC-7E70-656824043665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41B0177-C5AD-1651-EBCE-E1F66C2A1DA5}"/>
              </a:ext>
            </a:extLst>
          </p:cNvPr>
          <p:cNvGrpSpPr/>
          <p:nvPr/>
        </p:nvGrpSpPr>
        <p:grpSpPr>
          <a:xfrm>
            <a:off x="135065" y="1174535"/>
            <a:ext cx="11921870" cy="5227768"/>
            <a:chOff x="228600" y="991019"/>
            <a:chExt cx="11403963" cy="5229212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7A447500-B47B-F372-D4D7-3C31A1C49A10}"/>
                </a:ext>
              </a:extLst>
            </p:cNvPr>
            <p:cNvSpPr/>
            <p:nvPr/>
          </p:nvSpPr>
          <p:spPr>
            <a:xfrm>
              <a:off x="10219053" y="991019"/>
              <a:ext cx="1413510" cy="5229212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style>
            <a:lnRef idx="0">
              <a:srgbClr val="FFFFFF"/>
            </a:lnRef>
            <a:fillRef idx="2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7" name="圆角矩形 148">
              <a:extLst>
                <a:ext uri="{FF2B5EF4-FFF2-40B4-BE49-F238E27FC236}">
                  <a16:creationId xmlns:a16="http://schemas.microsoft.com/office/drawing/2014/main" id="{417894A7-E5B5-7BE2-50FE-5D87F535D1BA}"/>
                </a:ext>
              </a:extLst>
            </p:cNvPr>
            <p:cNvSpPr/>
            <p:nvPr/>
          </p:nvSpPr>
          <p:spPr>
            <a:xfrm>
              <a:off x="10335258" y="1662636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IoT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  <p:sp>
          <p:nvSpPr>
            <p:cNvPr id="208" name="圆角矩形 2">
              <a:extLst>
                <a:ext uri="{FF2B5EF4-FFF2-40B4-BE49-F238E27FC236}">
                  <a16:creationId xmlns:a16="http://schemas.microsoft.com/office/drawing/2014/main" id="{B298DC66-6F1A-3EC6-73F9-EB69A4C062B8}"/>
                </a:ext>
              </a:extLst>
            </p:cNvPr>
            <p:cNvSpPr/>
            <p:nvPr/>
          </p:nvSpPr>
          <p:spPr>
            <a:xfrm>
              <a:off x="10335258" y="2315906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AI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209" name="圆角矩形 4">
              <a:extLst>
                <a:ext uri="{FF2B5EF4-FFF2-40B4-BE49-F238E27FC236}">
                  <a16:creationId xmlns:a16="http://schemas.microsoft.com/office/drawing/2014/main" id="{EBD2A006-0C2A-7572-C8B4-E6F03EE5DD28}"/>
                </a:ext>
              </a:extLst>
            </p:cNvPr>
            <p:cNvSpPr/>
            <p:nvPr/>
          </p:nvSpPr>
          <p:spPr>
            <a:xfrm>
              <a:off x="10338094" y="2969176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solidFill>
                    <a:schemeClr val="tx1"/>
                  </a:solidFill>
                </a:rPr>
                <a:t>Cloud Computing</a:t>
              </a:r>
            </a:p>
          </p:txBody>
        </p:sp>
        <p:sp>
          <p:nvSpPr>
            <p:cNvPr id="210" name="圆角矩形 5">
              <a:extLst>
                <a:ext uri="{FF2B5EF4-FFF2-40B4-BE49-F238E27FC236}">
                  <a16:creationId xmlns:a16="http://schemas.microsoft.com/office/drawing/2014/main" id="{03EEBA08-4D48-1941-0295-56AF88DEA03B}"/>
                </a:ext>
              </a:extLst>
            </p:cNvPr>
            <p:cNvSpPr/>
            <p:nvPr/>
          </p:nvSpPr>
          <p:spPr>
            <a:xfrm>
              <a:off x="10314938" y="3622446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VR/AR/MR</a:t>
              </a: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sp>
          <p:nvSpPr>
            <p:cNvPr id="211" name="圆角矩形 6">
              <a:extLst>
                <a:ext uri="{FF2B5EF4-FFF2-40B4-BE49-F238E27FC236}">
                  <a16:creationId xmlns:a16="http://schemas.microsoft.com/office/drawing/2014/main" id="{FE983789-EBD2-9DB0-794E-C29FC444CE51}"/>
                </a:ext>
              </a:extLst>
            </p:cNvPr>
            <p:cNvSpPr/>
            <p:nvPr/>
          </p:nvSpPr>
          <p:spPr>
            <a:xfrm>
              <a:off x="10322554" y="4270838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Blockchain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  <p:sp>
          <p:nvSpPr>
            <p:cNvPr id="212" name="圆角矩形 7">
              <a:extLst>
                <a:ext uri="{FF2B5EF4-FFF2-40B4-BE49-F238E27FC236}">
                  <a16:creationId xmlns:a16="http://schemas.microsoft.com/office/drawing/2014/main" id="{179267F2-9C2B-8D85-9AF3-6703B319E41A}"/>
                </a:ext>
              </a:extLst>
            </p:cNvPr>
            <p:cNvSpPr/>
            <p:nvPr/>
          </p:nvSpPr>
          <p:spPr>
            <a:xfrm>
              <a:off x="10335258" y="4921669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Big Data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213" name="圆角矩形 8">
              <a:extLst>
                <a:ext uri="{FF2B5EF4-FFF2-40B4-BE49-F238E27FC236}">
                  <a16:creationId xmlns:a16="http://schemas.microsoft.com/office/drawing/2014/main" id="{F5DE2B1F-41F7-DE7B-FDE0-CBCD2C1895E8}"/>
                </a:ext>
              </a:extLst>
            </p:cNvPr>
            <p:cNvSpPr/>
            <p:nvPr/>
          </p:nvSpPr>
          <p:spPr>
            <a:xfrm>
              <a:off x="10335258" y="5572500"/>
              <a:ext cx="1221740" cy="454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Microservice</a:t>
              </a:r>
            </a:p>
          </p:txBody>
        </p: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EF787B4E-174E-D0F4-E20E-95216928B20B}"/>
                </a:ext>
              </a:extLst>
            </p:cNvPr>
            <p:cNvGrpSpPr/>
            <p:nvPr/>
          </p:nvGrpSpPr>
          <p:grpSpPr>
            <a:xfrm>
              <a:off x="228600" y="991019"/>
              <a:ext cx="10005685" cy="5218405"/>
              <a:chOff x="896" y="1327"/>
              <a:chExt cx="15099" cy="8539"/>
            </a:xfrm>
          </p:grpSpPr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3C1C5EF6-5551-7FA7-C0DB-918BA0581E25}"/>
                  </a:ext>
                </a:extLst>
              </p:cNvPr>
              <p:cNvSpPr/>
              <p:nvPr/>
            </p:nvSpPr>
            <p:spPr>
              <a:xfrm>
                <a:off x="896" y="1327"/>
                <a:ext cx="15075" cy="15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7E106E43-D4E3-F75F-3D5D-93106F0816CE}"/>
                  </a:ext>
                </a:extLst>
              </p:cNvPr>
              <p:cNvSpPr/>
              <p:nvPr/>
            </p:nvSpPr>
            <p:spPr>
              <a:xfrm>
                <a:off x="903" y="2912"/>
                <a:ext cx="15068" cy="2469"/>
              </a:xfrm>
              <a:prstGeom prst="rect">
                <a:avLst/>
              </a:prstGeom>
              <a:solidFill>
                <a:srgbClr val="ACEEAC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14C78805-00AC-F638-8703-85BAF72E8930}"/>
                  </a:ext>
                </a:extLst>
              </p:cNvPr>
              <p:cNvSpPr/>
              <p:nvPr/>
            </p:nvSpPr>
            <p:spPr>
              <a:xfrm>
                <a:off x="902" y="5442"/>
                <a:ext cx="15093" cy="28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rgbClr val="FFFFFF"/>
              </a:lnRef>
              <a:fillRef idx="1">
                <a:schemeClr val="accent3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5D18CD62-DAE1-B883-68C2-02A76D6F0457}"/>
                  </a:ext>
                </a:extLst>
              </p:cNvPr>
              <p:cNvSpPr/>
              <p:nvPr/>
            </p:nvSpPr>
            <p:spPr>
              <a:xfrm>
                <a:off x="904" y="8252"/>
                <a:ext cx="15091" cy="1614"/>
              </a:xfrm>
              <a:prstGeom prst="rect">
                <a:avLst/>
              </a:prstGeom>
              <a:solidFill>
                <a:srgbClr val="FFFFB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lnSpc>
                    <a:spcPct val="130000"/>
                  </a:lnSpc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15" name="圆角矩形 148">
              <a:extLst>
                <a:ext uri="{FF2B5EF4-FFF2-40B4-BE49-F238E27FC236}">
                  <a16:creationId xmlns:a16="http://schemas.microsoft.com/office/drawing/2014/main" id="{BA68A399-38D4-7A14-5B80-8E76D9F26594}"/>
                </a:ext>
              </a:extLst>
            </p:cNvPr>
            <p:cNvSpPr/>
            <p:nvPr/>
          </p:nvSpPr>
          <p:spPr>
            <a:xfrm>
              <a:off x="10335258" y="1116319"/>
              <a:ext cx="1221740" cy="4546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1600">
                  <a:solidFill>
                    <a:schemeClr val="tx1"/>
                  </a:solidFill>
                </a:rPr>
                <a:t>Techology Vertical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圆角矩形 148">
              <a:extLst>
                <a:ext uri="{FF2B5EF4-FFF2-40B4-BE49-F238E27FC236}">
                  <a16:creationId xmlns:a16="http://schemas.microsoft.com/office/drawing/2014/main" id="{C47F261E-3814-1E1C-E797-7B75BEC45F95}"/>
                </a:ext>
              </a:extLst>
            </p:cNvPr>
            <p:cNvSpPr/>
            <p:nvPr/>
          </p:nvSpPr>
          <p:spPr>
            <a:xfrm>
              <a:off x="251423" y="1230210"/>
              <a:ext cx="1221740" cy="4546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lnSpc>
                  <a:spcPct val="130000"/>
                </a:lnSpc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zh-CN" altLang="en-US" sz="1600" dirty="0">
                  <a:solidFill>
                    <a:schemeClr val="tx1"/>
                  </a:solidFill>
                </a:rPr>
                <a:t>用户交互层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1" name="圆角矩形 148">
            <a:extLst>
              <a:ext uri="{FF2B5EF4-FFF2-40B4-BE49-F238E27FC236}">
                <a16:creationId xmlns:a16="http://schemas.microsoft.com/office/drawing/2014/main" id="{888C9017-C300-1210-589A-E33E00020871}"/>
              </a:ext>
            </a:extLst>
          </p:cNvPr>
          <p:cNvSpPr/>
          <p:nvPr/>
        </p:nvSpPr>
        <p:spPr>
          <a:xfrm>
            <a:off x="10710" y="4288475"/>
            <a:ext cx="1565436" cy="4545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OMC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应用层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67622F8D-E3C5-10B1-113E-148D64D245BC}"/>
              </a:ext>
            </a:extLst>
          </p:cNvPr>
          <p:cNvSpPr/>
          <p:nvPr/>
        </p:nvSpPr>
        <p:spPr bwMode="auto">
          <a:xfrm>
            <a:off x="1526297" y="1271287"/>
            <a:ext cx="8951502" cy="77541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3" name="圆角矩形 25">
            <a:extLst>
              <a:ext uri="{FF2B5EF4-FFF2-40B4-BE49-F238E27FC236}">
                <a16:creationId xmlns:a16="http://schemas.microsoft.com/office/drawing/2014/main" id="{9DC8EEF5-80DF-9FAB-A25D-DE961AB10D26}"/>
              </a:ext>
            </a:extLst>
          </p:cNvPr>
          <p:cNvSpPr/>
          <p:nvPr/>
        </p:nvSpPr>
        <p:spPr bwMode="auto">
          <a:xfrm>
            <a:off x="3003432" y="1367609"/>
            <a:ext cx="1338603" cy="5544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4" name="圆角矩形 148">
            <a:extLst>
              <a:ext uri="{FF2B5EF4-FFF2-40B4-BE49-F238E27FC236}">
                <a16:creationId xmlns:a16="http://schemas.microsoft.com/office/drawing/2014/main" id="{073D3A1B-49B1-942A-F46C-88EFA1E59FA9}"/>
              </a:ext>
            </a:extLst>
          </p:cNvPr>
          <p:cNvSpPr/>
          <p:nvPr/>
        </p:nvSpPr>
        <p:spPr>
          <a:xfrm>
            <a:off x="12642" y="2667144"/>
            <a:ext cx="1550626" cy="4545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OMC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服务层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558BCF3-5998-D71E-9ADC-7DACFDA885FD}"/>
              </a:ext>
            </a:extLst>
          </p:cNvPr>
          <p:cNvSpPr/>
          <p:nvPr/>
        </p:nvSpPr>
        <p:spPr bwMode="auto">
          <a:xfrm>
            <a:off x="1422854" y="3736821"/>
            <a:ext cx="9134908" cy="1690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6" name="矩形: 圆角 225">
            <a:extLst>
              <a:ext uri="{FF2B5EF4-FFF2-40B4-BE49-F238E27FC236}">
                <a16:creationId xmlns:a16="http://schemas.microsoft.com/office/drawing/2014/main" id="{C2318F9F-E922-8EAE-6DA8-0E402536A29A}"/>
              </a:ext>
            </a:extLst>
          </p:cNvPr>
          <p:cNvSpPr/>
          <p:nvPr/>
        </p:nvSpPr>
        <p:spPr bwMode="auto">
          <a:xfrm>
            <a:off x="1615481" y="1367609"/>
            <a:ext cx="1338603" cy="5544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7" name="圆角矩形 25">
            <a:extLst>
              <a:ext uri="{FF2B5EF4-FFF2-40B4-BE49-F238E27FC236}">
                <a16:creationId xmlns:a16="http://schemas.microsoft.com/office/drawing/2014/main" id="{5F594434-A63C-DB84-383A-1D5A130851EB}"/>
              </a:ext>
            </a:extLst>
          </p:cNvPr>
          <p:cNvSpPr/>
          <p:nvPr/>
        </p:nvSpPr>
        <p:spPr bwMode="auto">
          <a:xfrm>
            <a:off x="4430180" y="1362447"/>
            <a:ext cx="1338603" cy="5544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AC4ECBF-51B1-A57E-2C3D-CBC24E365E1A}"/>
              </a:ext>
            </a:extLst>
          </p:cNvPr>
          <p:cNvSpPr txBox="1"/>
          <p:nvPr/>
        </p:nvSpPr>
        <p:spPr>
          <a:xfrm>
            <a:off x="1602952" y="1467710"/>
            <a:ext cx="1592549" cy="33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桌面应用程序</a:t>
            </a: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40AE9831-464E-3A79-DB55-7B2E81019C40}"/>
              </a:ext>
            </a:extLst>
          </p:cNvPr>
          <p:cNvSpPr txBox="1"/>
          <p:nvPr/>
        </p:nvSpPr>
        <p:spPr>
          <a:xfrm>
            <a:off x="2878473" y="1344668"/>
            <a:ext cx="1592549" cy="58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VR/AR/MR</a:t>
            </a:r>
          </a:p>
          <a:p>
            <a:pPr algn="ctr"/>
            <a:r>
              <a:rPr lang="zh-CN" altLang="en-US" sz="1600" dirty="0"/>
              <a:t>设备</a:t>
            </a:r>
            <a:endParaRPr lang="en-US" altLang="zh-CN" sz="1600" dirty="0"/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AF312AC3-23F2-B95C-CE92-D64751E872F3}"/>
              </a:ext>
            </a:extLst>
          </p:cNvPr>
          <p:cNvSpPr txBox="1"/>
          <p:nvPr/>
        </p:nvSpPr>
        <p:spPr>
          <a:xfrm>
            <a:off x="4313109" y="1467710"/>
            <a:ext cx="1592549" cy="33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手势识别系统</a:t>
            </a:r>
            <a:endParaRPr lang="en-US" altLang="zh-CN" sz="1600" dirty="0"/>
          </a:p>
        </p:txBody>
      </p:sp>
      <p:sp>
        <p:nvSpPr>
          <p:cNvPr id="231" name="圆角矩形 25">
            <a:extLst>
              <a:ext uri="{FF2B5EF4-FFF2-40B4-BE49-F238E27FC236}">
                <a16:creationId xmlns:a16="http://schemas.microsoft.com/office/drawing/2014/main" id="{B381EF25-059E-3F57-71B5-27D658BA959F}"/>
              </a:ext>
            </a:extLst>
          </p:cNvPr>
          <p:cNvSpPr/>
          <p:nvPr/>
        </p:nvSpPr>
        <p:spPr bwMode="auto">
          <a:xfrm>
            <a:off x="5856928" y="1367607"/>
            <a:ext cx="1338603" cy="5544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8E17FE07-F7E4-C3FF-DB42-BEC8052B930C}"/>
              </a:ext>
            </a:extLst>
          </p:cNvPr>
          <p:cNvSpPr txBox="1"/>
          <p:nvPr/>
        </p:nvSpPr>
        <p:spPr>
          <a:xfrm>
            <a:off x="5764560" y="1471723"/>
            <a:ext cx="1592549" cy="33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语音识别系统</a:t>
            </a:r>
            <a:endParaRPr lang="en-US" altLang="zh-CN" sz="1600" dirty="0"/>
          </a:p>
        </p:txBody>
      </p:sp>
      <p:sp>
        <p:nvSpPr>
          <p:cNvPr id="233" name="圆角矩形 25">
            <a:extLst>
              <a:ext uri="{FF2B5EF4-FFF2-40B4-BE49-F238E27FC236}">
                <a16:creationId xmlns:a16="http://schemas.microsoft.com/office/drawing/2014/main" id="{CD10DBC0-4517-DF83-DBB9-563D34ED4D5C}"/>
              </a:ext>
            </a:extLst>
          </p:cNvPr>
          <p:cNvSpPr/>
          <p:nvPr/>
        </p:nvSpPr>
        <p:spPr bwMode="auto">
          <a:xfrm>
            <a:off x="7348856" y="1350520"/>
            <a:ext cx="1338603" cy="5544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E6520F66-B564-8F3E-074A-075CAC7E7191}"/>
              </a:ext>
            </a:extLst>
          </p:cNvPr>
          <p:cNvSpPr txBox="1"/>
          <p:nvPr/>
        </p:nvSpPr>
        <p:spPr>
          <a:xfrm>
            <a:off x="7230452" y="1466014"/>
            <a:ext cx="1592549" cy="33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可穿戴式交互</a:t>
            </a:r>
            <a:endParaRPr lang="en-US" altLang="zh-CN" sz="1600" dirty="0"/>
          </a:p>
        </p:txBody>
      </p:sp>
      <p:sp>
        <p:nvSpPr>
          <p:cNvPr id="235" name="圆角矩形 25">
            <a:extLst>
              <a:ext uri="{FF2B5EF4-FFF2-40B4-BE49-F238E27FC236}">
                <a16:creationId xmlns:a16="http://schemas.microsoft.com/office/drawing/2014/main" id="{6B4A1592-3FFE-E846-92FB-7C8051B72E62}"/>
              </a:ext>
            </a:extLst>
          </p:cNvPr>
          <p:cNvSpPr/>
          <p:nvPr/>
        </p:nvSpPr>
        <p:spPr bwMode="auto">
          <a:xfrm>
            <a:off x="8814748" y="1353618"/>
            <a:ext cx="1338603" cy="5544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705371D8-8C61-4714-1C99-87762D128453}"/>
              </a:ext>
            </a:extLst>
          </p:cNvPr>
          <p:cNvSpPr txBox="1"/>
          <p:nvPr/>
        </p:nvSpPr>
        <p:spPr>
          <a:xfrm>
            <a:off x="8709815" y="1470616"/>
            <a:ext cx="1592549" cy="33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协作工具</a:t>
            </a:r>
            <a:endParaRPr lang="en-US" altLang="zh-CN" sz="1400" dirty="0"/>
          </a:p>
        </p:txBody>
      </p:sp>
      <p:sp>
        <p:nvSpPr>
          <p:cNvPr id="237" name="圆角矩形 35">
            <a:extLst>
              <a:ext uri="{FF2B5EF4-FFF2-40B4-BE49-F238E27FC236}">
                <a16:creationId xmlns:a16="http://schemas.microsoft.com/office/drawing/2014/main" id="{D62BAC5A-3C7A-44AD-833E-42D502CA2F9F}"/>
              </a:ext>
            </a:extLst>
          </p:cNvPr>
          <p:cNvSpPr/>
          <p:nvPr/>
        </p:nvSpPr>
        <p:spPr bwMode="auto">
          <a:xfrm>
            <a:off x="1415503" y="2420298"/>
            <a:ext cx="1690947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学生及身份管理</a:t>
            </a:r>
          </a:p>
        </p:txBody>
      </p:sp>
      <p:sp>
        <p:nvSpPr>
          <p:cNvPr id="238" name="圆角矩形 148">
            <a:extLst>
              <a:ext uri="{FF2B5EF4-FFF2-40B4-BE49-F238E27FC236}">
                <a16:creationId xmlns:a16="http://schemas.microsoft.com/office/drawing/2014/main" id="{B7CB16D2-2E17-6A6A-0CE4-5FE7B6FA7491}"/>
              </a:ext>
            </a:extLst>
          </p:cNvPr>
          <p:cNvSpPr/>
          <p:nvPr/>
        </p:nvSpPr>
        <p:spPr>
          <a:xfrm>
            <a:off x="53358" y="5774479"/>
            <a:ext cx="1565436" cy="4545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OMC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数据层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B2522912-C70F-18EF-B8E1-F6EA249C03EA}"/>
              </a:ext>
            </a:extLst>
          </p:cNvPr>
          <p:cNvGrpSpPr/>
          <p:nvPr/>
        </p:nvGrpSpPr>
        <p:grpSpPr>
          <a:xfrm>
            <a:off x="2012690" y="5642121"/>
            <a:ext cx="7624745" cy="672174"/>
            <a:chOff x="1660178" y="5223068"/>
            <a:chExt cx="7503739" cy="672360"/>
          </a:xfrm>
        </p:grpSpPr>
        <p:sp>
          <p:nvSpPr>
            <p:cNvPr id="240" name="圆柱体 140">
              <a:extLst>
                <a:ext uri="{FF2B5EF4-FFF2-40B4-BE49-F238E27FC236}">
                  <a16:creationId xmlns:a16="http://schemas.microsoft.com/office/drawing/2014/main" id="{11894FCC-699C-7718-B17A-9E8A44B1E296}"/>
                </a:ext>
              </a:extLst>
            </p:cNvPr>
            <p:cNvSpPr/>
            <p:nvPr/>
          </p:nvSpPr>
          <p:spPr bwMode="auto">
            <a:xfrm>
              <a:off x="1660178" y="5268289"/>
              <a:ext cx="773991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1" name="圆柱体 138">
              <a:extLst>
                <a:ext uri="{FF2B5EF4-FFF2-40B4-BE49-F238E27FC236}">
                  <a16:creationId xmlns:a16="http://schemas.microsoft.com/office/drawing/2014/main" id="{07C17FE2-EE54-D3EB-8381-690341EAE5F6}"/>
                </a:ext>
              </a:extLst>
            </p:cNvPr>
            <p:cNvSpPr/>
            <p:nvPr/>
          </p:nvSpPr>
          <p:spPr bwMode="auto">
            <a:xfrm>
              <a:off x="2510437" y="5268289"/>
              <a:ext cx="773990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2" name="圆柱体 136">
              <a:extLst>
                <a:ext uri="{FF2B5EF4-FFF2-40B4-BE49-F238E27FC236}">
                  <a16:creationId xmlns:a16="http://schemas.microsoft.com/office/drawing/2014/main" id="{F7C5A2B3-FD3C-A4A9-A137-D8C278485AF9}"/>
                </a:ext>
              </a:extLst>
            </p:cNvPr>
            <p:cNvSpPr/>
            <p:nvPr/>
          </p:nvSpPr>
          <p:spPr bwMode="auto">
            <a:xfrm>
              <a:off x="3332673" y="5268289"/>
              <a:ext cx="773991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3" name="圆柱体 134">
              <a:extLst>
                <a:ext uri="{FF2B5EF4-FFF2-40B4-BE49-F238E27FC236}">
                  <a16:creationId xmlns:a16="http://schemas.microsoft.com/office/drawing/2014/main" id="{C796CFC0-A377-3AA5-EA63-C241981838E0}"/>
                </a:ext>
              </a:extLst>
            </p:cNvPr>
            <p:cNvSpPr/>
            <p:nvPr/>
          </p:nvSpPr>
          <p:spPr bwMode="auto">
            <a:xfrm>
              <a:off x="4155998" y="5268289"/>
              <a:ext cx="846347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4" name="圆柱体 132">
              <a:extLst>
                <a:ext uri="{FF2B5EF4-FFF2-40B4-BE49-F238E27FC236}">
                  <a16:creationId xmlns:a16="http://schemas.microsoft.com/office/drawing/2014/main" id="{C8B7FE49-34C5-0AA3-2463-13957AF859FC}"/>
                </a:ext>
              </a:extLst>
            </p:cNvPr>
            <p:cNvSpPr/>
            <p:nvPr/>
          </p:nvSpPr>
          <p:spPr bwMode="auto">
            <a:xfrm>
              <a:off x="5059239" y="5262193"/>
              <a:ext cx="773990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5" name="圆柱体 104">
              <a:extLst>
                <a:ext uri="{FF2B5EF4-FFF2-40B4-BE49-F238E27FC236}">
                  <a16:creationId xmlns:a16="http://schemas.microsoft.com/office/drawing/2014/main" id="{BB3144A7-10C5-8C22-0984-6EDFB884DB95}"/>
                </a:ext>
              </a:extLst>
            </p:cNvPr>
            <p:cNvSpPr/>
            <p:nvPr/>
          </p:nvSpPr>
          <p:spPr bwMode="auto">
            <a:xfrm>
              <a:off x="5866493" y="5250659"/>
              <a:ext cx="849093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6" name="圆柱体 102">
              <a:extLst>
                <a:ext uri="{FF2B5EF4-FFF2-40B4-BE49-F238E27FC236}">
                  <a16:creationId xmlns:a16="http://schemas.microsoft.com/office/drawing/2014/main" id="{EFA59E5E-7D04-A6FF-E38D-FF11B56D6FEC}"/>
                </a:ext>
              </a:extLst>
            </p:cNvPr>
            <p:cNvSpPr/>
            <p:nvPr/>
          </p:nvSpPr>
          <p:spPr bwMode="auto">
            <a:xfrm>
              <a:off x="6754464" y="5238154"/>
              <a:ext cx="768942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7" name="圆柱体 100">
              <a:extLst>
                <a:ext uri="{FF2B5EF4-FFF2-40B4-BE49-F238E27FC236}">
                  <a16:creationId xmlns:a16="http://schemas.microsoft.com/office/drawing/2014/main" id="{4DF08E76-F6E7-7B74-181B-54A839E03EED}"/>
                </a:ext>
              </a:extLst>
            </p:cNvPr>
            <p:cNvSpPr/>
            <p:nvPr/>
          </p:nvSpPr>
          <p:spPr bwMode="auto">
            <a:xfrm>
              <a:off x="7569517" y="5223068"/>
              <a:ext cx="768943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8" name="圆柱体 92">
              <a:extLst>
                <a:ext uri="{FF2B5EF4-FFF2-40B4-BE49-F238E27FC236}">
                  <a16:creationId xmlns:a16="http://schemas.microsoft.com/office/drawing/2014/main" id="{65F86DBC-F6F5-419A-27B1-9D7237544873}"/>
                </a:ext>
              </a:extLst>
            </p:cNvPr>
            <p:cNvSpPr/>
            <p:nvPr/>
          </p:nvSpPr>
          <p:spPr bwMode="auto">
            <a:xfrm>
              <a:off x="8372489" y="5223068"/>
              <a:ext cx="768942" cy="627139"/>
            </a:xfrm>
            <a:prstGeom prst="can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6E27EAC6-79BD-075F-2FF5-B9BC1BED3AFC}"/>
                </a:ext>
              </a:extLst>
            </p:cNvPr>
            <p:cNvSpPr txBox="1"/>
            <p:nvPr/>
          </p:nvSpPr>
          <p:spPr>
            <a:xfrm>
              <a:off x="1689589" y="541613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学生及数</a:t>
              </a:r>
              <a:endParaRPr lang="en-US" altLang="zh-CN" sz="1200" b="1" dirty="0"/>
            </a:p>
            <a:p>
              <a:r>
                <a:rPr lang="zh-CN" altLang="en-US" sz="1200" b="1" dirty="0"/>
                <a:t>字化身库</a:t>
              </a: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FD29EEC4-66CE-D213-B08F-7D056A42C069}"/>
                </a:ext>
              </a:extLst>
            </p:cNvPr>
            <p:cNvSpPr txBox="1"/>
            <p:nvPr/>
          </p:nvSpPr>
          <p:spPr>
            <a:xfrm>
              <a:off x="2541233" y="542546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教师及数</a:t>
              </a:r>
              <a:endParaRPr lang="en-US" altLang="zh-CN" sz="1200" b="1" dirty="0"/>
            </a:p>
            <a:p>
              <a:r>
                <a:rPr lang="zh-CN" altLang="en-US" sz="1200" b="1" dirty="0"/>
                <a:t>字化身库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60A8EACC-5229-F793-0F99-5475E20AA21E}"/>
                </a:ext>
              </a:extLst>
            </p:cNvPr>
            <p:cNvSpPr txBox="1"/>
            <p:nvPr/>
          </p:nvSpPr>
          <p:spPr>
            <a:xfrm>
              <a:off x="3336759" y="542546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dirty="0"/>
                <a:t>教室场景</a:t>
              </a:r>
              <a:endParaRPr lang="en-US" altLang="zh-CN" sz="1200" b="1" dirty="0"/>
            </a:p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dirty="0"/>
                <a:t>配置库</a:t>
              </a: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C58730A5-1E32-3407-6F1C-52F7E76E273F}"/>
                </a:ext>
              </a:extLst>
            </p:cNvPr>
            <p:cNvSpPr txBox="1"/>
            <p:nvPr/>
          </p:nvSpPr>
          <p:spPr>
            <a:xfrm>
              <a:off x="4130165" y="5412122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场景教学</a:t>
              </a:r>
              <a:endParaRPr lang="en-US" altLang="zh-CN" sz="1200" b="1" dirty="0"/>
            </a:p>
            <a:p>
              <a:r>
                <a:rPr lang="zh-CN" altLang="en-US" sz="1200" b="1" dirty="0"/>
                <a:t>元宇宙件库</a:t>
              </a: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965C6477-A2BA-80F0-B9C8-EDEE39F6A1DD}"/>
                </a:ext>
              </a:extLst>
            </p:cNvPr>
            <p:cNvSpPr txBox="1"/>
            <p:nvPr/>
          </p:nvSpPr>
          <p:spPr>
            <a:xfrm>
              <a:off x="5030340" y="5416132"/>
              <a:ext cx="885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教学场景</a:t>
              </a:r>
              <a:endParaRPr lang="en-US" altLang="zh-CN" sz="1200" b="1" dirty="0"/>
            </a:p>
            <a:p>
              <a:r>
                <a:rPr lang="zh-CN" altLang="en-US" sz="1200" b="1" dirty="0"/>
                <a:t>模型库</a:t>
              </a:r>
            </a:p>
          </p:txBody>
        </p: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CBC17BF2-B8EA-436B-1222-EA766B1E7EC5}"/>
                </a:ext>
              </a:extLst>
            </p:cNvPr>
            <p:cNvSpPr txBox="1"/>
            <p:nvPr/>
          </p:nvSpPr>
          <p:spPr>
            <a:xfrm>
              <a:off x="5809581" y="5389386"/>
              <a:ext cx="1039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OMC</a:t>
              </a:r>
              <a:r>
                <a:rPr lang="zh-CN" altLang="en-US" sz="1200" b="1" dirty="0"/>
                <a:t>课件库</a:t>
              </a:r>
            </a:p>
          </p:txBody>
        </p: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1706BACF-2C26-F132-68FF-BA617251C24A}"/>
                </a:ext>
              </a:extLst>
            </p:cNvPr>
            <p:cNvSpPr txBox="1"/>
            <p:nvPr/>
          </p:nvSpPr>
          <p:spPr>
            <a:xfrm>
              <a:off x="6720064" y="5389788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教学</a:t>
              </a:r>
              <a:endParaRPr lang="en-US" altLang="zh-CN" sz="1200" b="1" dirty="0"/>
            </a:p>
            <a:p>
              <a:r>
                <a:rPr lang="zh-CN" altLang="en-US" sz="1200" b="1" dirty="0"/>
                <a:t>案例库</a:t>
              </a: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16BC3589-DC9F-C7ED-07A5-00B68C922868}"/>
                </a:ext>
              </a:extLst>
            </p:cNvPr>
            <p:cNvSpPr txBox="1"/>
            <p:nvPr/>
          </p:nvSpPr>
          <p:spPr>
            <a:xfrm>
              <a:off x="7560726" y="534847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视频</a:t>
              </a:r>
              <a:endParaRPr lang="en-US" altLang="zh-CN" sz="1200" b="1" dirty="0"/>
            </a:p>
            <a:p>
              <a:r>
                <a:rPr lang="zh-CN" altLang="en-US" sz="1200" b="1" dirty="0"/>
                <a:t>媒体库</a:t>
              </a:r>
            </a:p>
          </p:txBody>
        </p: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E9D6D9D6-81ED-66AA-ED97-A899532B41A1}"/>
                </a:ext>
              </a:extLst>
            </p:cNvPr>
            <p:cNvSpPr txBox="1"/>
            <p:nvPr/>
          </p:nvSpPr>
          <p:spPr>
            <a:xfrm>
              <a:off x="8363697" y="5348479"/>
              <a:ext cx="80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教室管理</a:t>
              </a:r>
            </a:p>
            <a:p>
              <a:r>
                <a:rPr lang="zh-CN" altLang="en-US" sz="1200" b="1" dirty="0"/>
                <a:t>数据库</a:t>
              </a:r>
            </a:p>
          </p:txBody>
        </p:sp>
      </p:grpSp>
      <p:sp>
        <p:nvSpPr>
          <p:cNvPr id="258" name="矩形: 圆角 257">
            <a:extLst>
              <a:ext uri="{FF2B5EF4-FFF2-40B4-BE49-F238E27FC236}">
                <a16:creationId xmlns:a16="http://schemas.microsoft.com/office/drawing/2014/main" id="{A136B835-0347-B5AC-BED2-2B2BE7EDA05C}"/>
              </a:ext>
            </a:extLst>
          </p:cNvPr>
          <p:cNvSpPr/>
          <p:nvPr/>
        </p:nvSpPr>
        <p:spPr bwMode="auto">
          <a:xfrm>
            <a:off x="1593951" y="3872493"/>
            <a:ext cx="4417996" cy="1456203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0EE6F809-93B2-5D9F-97EA-B1EAD3F1E1C3}"/>
              </a:ext>
            </a:extLst>
          </p:cNvPr>
          <p:cNvSpPr/>
          <p:nvPr/>
        </p:nvSpPr>
        <p:spPr bwMode="auto">
          <a:xfrm>
            <a:off x="6068107" y="3863163"/>
            <a:ext cx="4281868" cy="1456203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0" name="圆角矩形 148">
            <a:extLst>
              <a:ext uri="{FF2B5EF4-FFF2-40B4-BE49-F238E27FC236}">
                <a16:creationId xmlns:a16="http://schemas.microsoft.com/office/drawing/2014/main" id="{C7CABB12-9761-4438-5198-270C0BCDD1F4}"/>
              </a:ext>
            </a:extLst>
          </p:cNvPr>
          <p:cNvSpPr/>
          <p:nvPr/>
        </p:nvSpPr>
        <p:spPr>
          <a:xfrm>
            <a:off x="1482889" y="3890609"/>
            <a:ext cx="2592180" cy="4545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1600" b="1" dirty="0">
                <a:solidFill>
                  <a:schemeClr val="tx1"/>
                </a:solidFill>
              </a:rPr>
              <a:t>元宇宙场景定制工具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61" name="圆角矩形 148">
            <a:extLst>
              <a:ext uri="{FF2B5EF4-FFF2-40B4-BE49-F238E27FC236}">
                <a16:creationId xmlns:a16="http://schemas.microsoft.com/office/drawing/2014/main" id="{6A9F7BE7-5CF6-AEEC-0173-D31A7960F172}"/>
              </a:ext>
            </a:extLst>
          </p:cNvPr>
          <p:cNvSpPr/>
          <p:nvPr/>
        </p:nvSpPr>
        <p:spPr>
          <a:xfrm>
            <a:off x="6133750" y="3900906"/>
            <a:ext cx="3262109" cy="4545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lnSpc>
                <a:spcPct val="130000"/>
              </a:lnSpc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b="1" dirty="0">
                <a:solidFill>
                  <a:schemeClr val="tx1"/>
                </a:solidFill>
              </a:rPr>
              <a:t>元宇宙智能教室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D5530B79-1023-711E-42AC-4EEAD2F48F3C}"/>
              </a:ext>
            </a:extLst>
          </p:cNvPr>
          <p:cNvGrpSpPr/>
          <p:nvPr/>
        </p:nvGrpSpPr>
        <p:grpSpPr>
          <a:xfrm>
            <a:off x="1991862" y="4249195"/>
            <a:ext cx="1203228" cy="454534"/>
            <a:chOff x="1662097" y="4012229"/>
            <a:chExt cx="1184132" cy="454660"/>
          </a:xfrm>
        </p:grpSpPr>
        <p:sp>
          <p:nvSpPr>
            <p:cNvPr id="263" name="矩形: 圆角 262">
              <a:extLst>
                <a:ext uri="{FF2B5EF4-FFF2-40B4-BE49-F238E27FC236}">
                  <a16:creationId xmlns:a16="http://schemas.microsoft.com/office/drawing/2014/main" id="{04D8E917-608C-81CE-2558-5E1232342560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FD29C191-B9A1-B6C3-FD07-87F6A63E3107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用户管理</a:t>
              </a:r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2723E6D2-7371-58C0-5C39-CB671A1B0F54}"/>
              </a:ext>
            </a:extLst>
          </p:cNvPr>
          <p:cNvGrpSpPr/>
          <p:nvPr/>
        </p:nvGrpSpPr>
        <p:grpSpPr>
          <a:xfrm>
            <a:off x="6282703" y="4257207"/>
            <a:ext cx="1203228" cy="454534"/>
            <a:chOff x="1662097" y="4012229"/>
            <a:chExt cx="1184132" cy="454660"/>
          </a:xfrm>
        </p:grpSpPr>
        <p:sp>
          <p:nvSpPr>
            <p:cNvPr id="266" name="矩形: 圆角 265">
              <a:extLst>
                <a:ext uri="{FF2B5EF4-FFF2-40B4-BE49-F238E27FC236}">
                  <a16:creationId xmlns:a16="http://schemas.microsoft.com/office/drawing/2014/main" id="{13103FFF-C7DC-BBEF-2D50-F84EAB87F148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E94E9E30-AA12-B12D-8B10-99A7EC6308E3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用户管理</a:t>
              </a:r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D6E77F11-C9CF-0466-A74F-C2F99AA7A692}"/>
              </a:ext>
            </a:extLst>
          </p:cNvPr>
          <p:cNvGrpSpPr/>
          <p:nvPr/>
        </p:nvGrpSpPr>
        <p:grpSpPr>
          <a:xfrm>
            <a:off x="3240218" y="4240278"/>
            <a:ext cx="1203228" cy="454534"/>
            <a:chOff x="1662097" y="4012229"/>
            <a:chExt cx="1184132" cy="454660"/>
          </a:xfrm>
        </p:grpSpPr>
        <p:sp>
          <p:nvSpPr>
            <p:cNvPr id="269" name="矩形: 圆角 268">
              <a:extLst>
                <a:ext uri="{FF2B5EF4-FFF2-40B4-BE49-F238E27FC236}">
                  <a16:creationId xmlns:a16="http://schemas.microsoft.com/office/drawing/2014/main" id="{7CB2DEAE-9DAC-22D0-153A-9E33FF1ADEA6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A9F77395-1EB4-F094-7D21-D194E4E4974A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场景构建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799709F-427B-BD0F-6093-DB9D0D621942}"/>
              </a:ext>
            </a:extLst>
          </p:cNvPr>
          <p:cNvGrpSpPr/>
          <p:nvPr/>
        </p:nvGrpSpPr>
        <p:grpSpPr>
          <a:xfrm>
            <a:off x="4458328" y="4188187"/>
            <a:ext cx="1157401" cy="584614"/>
            <a:chOff x="1644721" y="3951186"/>
            <a:chExt cx="1139032" cy="584775"/>
          </a:xfrm>
        </p:grpSpPr>
        <p:sp>
          <p:nvSpPr>
            <p:cNvPr id="272" name="矩形: 圆角 271">
              <a:extLst>
                <a:ext uri="{FF2B5EF4-FFF2-40B4-BE49-F238E27FC236}">
                  <a16:creationId xmlns:a16="http://schemas.microsoft.com/office/drawing/2014/main" id="{5D637F84-4229-B521-1AFF-F1BDE8B14F9B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3" name="文本框 272">
              <a:extLst>
                <a:ext uri="{FF2B5EF4-FFF2-40B4-BE49-F238E27FC236}">
                  <a16:creationId xmlns:a16="http://schemas.microsoft.com/office/drawing/2014/main" id="{DF872A35-2676-85B8-94EC-1EE4844FE4D9}"/>
                </a:ext>
              </a:extLst>
            </p:cNvPr>
            <p:cNvSpPr txBox="1"/>
            <p:nvPr/>
          </p:nvSpPr>
          <p:spPr>
            <a:xfrm>
              <a:off x="1644721" y="3951186"/>
              <a:ext cx="1139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场景资源管理</a:t>
              </a: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DD7BC1DA-99F1-F8D5-7A37-A8FB261151F7}"/>
              </a:ext>
            </a:extLst>
          </p:cNvPr>
          <p:cNvGrpSpPr/>
          <p:nvPr/>
        </p:nvGrpSpPr>
        <p:grpSpPr>
          <a:xfrm>
            <a:off x="1940581" y="4746221"/>
            <a:ext cx="1157401" cy="584614"/>
            <a:chOff x="1616584" y="3961769"/>
            <a:chExt cx="1139032" cy="584775"/>
          </a:xfrm>
        </p:grpSpPr>
        <p:sp>
          <p:nvSpPr>
            <p:cNvPr id="275" name="矩形: 圆角 274">
              <a:extLst>
                <a:ext uri="{FF2B5EF4-FFF2-40B4-BE49-F238E27FC236}">
                  <a16:creationId xmlns:a16="http://schemas.microsoft.com/office/drawing/2014/main" id="{E5D7E539-E30F-1848-B945-F8E4E58A57A5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E948157A-6379-ECA4-DA68-664DD1B16049}"/>
                </a:ext>
              </a:extLst>
            </p:cNvPr>
            <p:cNvSpPr txBox="1"/>
            <p:nvPr/>
          </p:nvSpPr>
          <p:spPr>
            <a:xfrm>
              <a:off x="1616584" y="3961769"/>
              <a:ext cx="1139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元宇宙件</a:t>
              </a:r>
              <a:r>
                <a:rPr lang="en-US" altLang="zh-CN" sz="1600" dirty="0"/>
                <a:t>   </a:t>
              </a:r>
              <a:r>
                <a:rPr lang="zh-CN" altLang="en-US" sz="1600" dirty="0"/>
                <a:t>管理</a:t>
              </a:r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A00F811D-91DC-14A6-0650-5A0D7C4DC34D}"/>
              </a:ext>
            </a:extLst>
          </p:cNvPr>
          <p:cNvGrpSpPr/>
          <p:nvPr/>
        </p:nvGrpSpPr>
        <p:grpSpPr>
          <a:xfrm>
            <a:off x="3232491" y="4800149"/>
            <a:ext cx="1203228" cy="454534"/>
            <a:chOff x="1662097" y="4012229"/>
            <a:chExt cx="1184132" cy="454660"/>
          </a:xfrm>
        </p:grpSpPr>
        <p:sp>
          <p:nvSpPr>
            <p:cNvPr id="278" name="矩形: 圆角 277">
              <a:extLst>
                <a:ext uri="{FF2B5EF4-FFF2-40B4-BE49-F238E27FC236}">
                  <a16:creationId xmlns:a16="http://schemas.microsoft.com/office/drawing/2014/main" id="{043281B8-4C68-87DA-D257-45B16989B778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33344BA2-6123-E3CC-B50F-7A2B0D32A230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脚本管理</a:t>
              </a:r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66C0CB62-E11D-6524-F3B0-B7685C0A2280}"/>
              </a:ext>
            </a:extLst>
          </p:cNvPr>
          <p:cNvGrpSpPr/>
          <p:nvPr/>
        </p:nvGrpSpPr>
        <p:grpSpPr>
          <a:xfrm>
            <a:off x="4466880" y="4796646"/>
            <a:ext cx="1203228" cy="454534"/>
            <a:chOff x="1662097" y="4012229"/>
            <a:chExt cx="1184132" cy="454660"/>
          </a:xfrm>
        </p:grpSpPr>
        <p:sp>
          <p:nvSpPr>
            <p:cNvPr id="281" name="矩形: 圆角 280">
              <a:extLst>
                <a:ext uri="{FF2B5EF4-FFF2-40B4-BE49-F238E27FC236}">
                  <a16:creationId xmlns:a16="http://schemas.microsoft.com/office/drawing/2014/main" id="{FFB15BE0-CC9E-B07F-1A3D-BDEB18450940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2CECAAC5-78B8-99F8-C52E-CC01D397E06E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案例管理</a:t>
              </a:r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E679DCCE-5BB8-9165-C43E-0E1CA0ADC61C}"/>
              </a:ext>
            </a:extLst>
          </p:cNvPr>
          <p:cNvGrpSpPr/>
          <p:nvPr/>
        </p:nvGrpSpPr>
        <p:grpSpPr>
          <a:xfrm>
            <a:off x="7477950" y="4249195"/>
            <a:ext cx="1203228" cy="454534"/>
            <a:chOff x="1662097" y="4012229"/>
            <a:chExt cx="1184132" cy="454660"/>
          </a:xfrm>
        </p:grpSpPr>
        <p:sp>
          <p:nvSpPr>
            <p:cNvPr id="284" name="矩形: 圆角 283">
              <a:extLst>
                <a:ext uri="{FF2B5EF4-FFF2-40B4-BE49-F238E27FC236}">
                  <a16:creationId xmlns:a16="http://schemas.microsoft.com/office/drawing/2014/main" id="{BAEC5B36-2C79-F380-55BA-E9B577B75204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F3AFC4CD-53A0-DA96-E063-711FC7602331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教室管理</a:t>
              </a:r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E41DE65C-0D50-54D2-2B39-EC27706BB2CC}"/>
              </a:ext>
            </a:extLst>
          </p:cNvPr>
          <p:cNvGrpSpPr/>
          <p:nvPr/>
        </p:nvGrpSpPr>
        <p:grpSpPr>
          <a:xfrm>
            <a:off x="8716091" y="4241493"/>
            <a:ext cx="1203228" cy="454534"/>
            <a:chOff x="1662097" y="4012229"/>
            <a:chExt cx="1184132" cy="454660"/>
          </a:xfrm>
        </p:grpSpPr>
        <p:sp>
          <p:nvSpPr>
            <p:cNvPr id="287" name="矩形: 圆角 286">
              <a:extLst>
                <a:ext uri="{FF2B5EF4-FFF2-40B4-BE49-F238E27FC236}">
                  <a16:creationId xmlns:a16="http://schemas.microsoft.com/office/drawing/2014/main" id="{904F9FA3-7532-14F7-B304-DB0C3D42F74B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B6B39527-58E2-C85F-EBA1-9E604345533B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网络同步</a:t>
              </a:r>
            </a:p>
          </p:txBody>
        </p:sp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BBED2527-9530-FE8F-2E63-B6EF081AD982}"/>
              </a:ext>
            </a:extLst>
          </p:cNvPr>
          <p:cNvGrpSpPr/>
          <p:nvPr/>
        </p:nvGrpSpPr>
        <p:grpSpPr>
          <a:xfrm>
            <a:off x="6274208" y="4807221"/>
            <a:ext cx="1203228" cy="454534"/>
            <a:chOff x="1662097" y="4012229"/>
            <a:chExt cx="1184132" cy="454660"/>
          </a:xfrm>
        </p:grpSpPr>
        <p:sp>
          <p:nvSpPr>
            <p:cNvPr id="290" name="矩形: 圆角 289">
              <a:extLst>
                <a:ext uri="{FF2B5EF4-FFF2-40B4-BE49-F238E27FC236}">
                  <a16:creationId xmlns:a16="http://schemas.microsoft.com/office/drawing/2014/main" id="{0FFB62DC-254B-7A65-6509-DB4EE5895CAC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83A5AA4E-A838-30E7-2A6D-EC2007A7B522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教学服务</a:t>
              </a:r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EFCCDD3-B5EB-DDBA-31C9-BEDEAC148063}"/>
              </a:ext>
            </a:extLst>
          </p:cNvPr>
          <p:cNvGrpSpPr/>
          <p:nvPr/>
        </p:nvGrpSpPr>
        <p:grpSpPr>
          <a:xfrm>
            <a:off x="7477950" y="4822091"/>
            <a:ext cx="1203228" cy="454534"/>
            <a:chOff x="1662097" y="4012229"/>
            <a:chExt cx="1184132" cy="454660"/>
          </a:xfrm>
        </p:grpSpPr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12258F3F-6E1C-F49C-859B-2AE150C42328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4" name="文本框 293">
              <a:extLst>
                <a:ext uri="{FF2B5EF4-FFF2-40B4-BE49-F238E27FC236}">
                  <a16:creationId xmlns:a16="http://schemas.microsoft.com/office/drawing/2014/main" id="{9F9FE2D7-EE1B-CC09-767B-B10362BF853B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课件管理</a:t>
              </a:r>
            </a:p>
          </p:txBody>
        </p: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101A6D81-3C8E-F1A7-5734-2909E1A2DC32}"/>
              </a:ext>
            </a:extLst>
          </p:cNvPr>
          <p:cNvGrpSpPr/>
          <p:nvPr/>
        </p:nvGrpSpPr>
        <p:grpSpPr>
          <a:xfrm>
            <a:off x="8737013" y="4804658"/>
            <a:ext cx="1203228" cy="454534"/>
            <a:chOff x="1662097" y="4012229"/>
            <a:chExt cx="1184132" cy="454660"/>
          </a:xfrm>
        </p:grpSpPr>
        <p:sp>
          <p:nvSpPr>
            <p:cNvPr id="296" name="矩形: 圆角 295">
              <a:extLst>
                <a:ext uri="{FF2B5EF4-FFF2-40B4-BE49-F238E27FC236}">
                  <a16:creationId xmlns:a16="http://schemas.microsoft.com/office/drawing/2014/main" id="{549502A3-92EC-53DA-04E1-D7B1018B9536}"/>
                </a:ext>
              </a:extLst>
            </p:cNvPr>
            <p:cNvSpPr/>
            <p:nvPr/>
          </p:nvSpPr>
          <p:spPr bwMode="auto">
            <a:xfrm>
              <a:off x="1662097" y="4012229"/>
              <a:ext cx="1057392" cy="45466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E863FBA1-1793-4672-B34C-A0612C693C96}"/>
                </a:ext>
              </a:extLst>
            </p:cNvPr>
            <p:cNvSpPr txBox="1"/>
            <p:nvPr/>
          </p:nvSpPr>
          <p:spPr>
            <a:xfrm>
              <a:off x="1707197" y="4078294"/>
              <a:ext cx="1139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选课管理</a:t>
              </a:r>
            </a:p>
          </p:txBody>
        </p:sp>
      </p:grpSp>
      <p:sp>
        <p:nvSpPr>
          <p:cNvPr id="298" name="圆角矩形 35">
            <a:extLst>
              <a:ext uri="{FF2B5EF4-FFF2-40B4-BE49-F238E27FC236}">
                <a16:creationId xmlns:a16="http://schemas.microsoft.com/office/drawing/2014/main" id="{9CC6898D-9A86-8F82-8D22-691978093482}"/>
              </a:ext>
            </a:extLst>
          </p:cNvPr>
          <p:cNvSpPr/>
          <p:nvPr/>
        </p:nvSpPr>
        <p:spPr bwMode="auto">
          <a:xfrm>
            <a:off x="3199171" y="2417882"/>
            <a:ext cx="1690947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教师及角色管理</a:t>
            </a:r>
          </a:p>
        </p:txBody>
      </p:sp>
      <p:sp>
        <p:nvSpPr>
          <p:cNvPr id="299" name="圆角矩形 35">
            <a:extLst>
              <a:ext uri="{FF2B5EF4-FFF2-40B4-BE49-F238E27FC236}">
                <a16:creationId xmlns:a16="http://schemas.microsoft.com/office/drawing/2014/main" id="{CA53BF11-FBC7-B1FA-BE7F-1D52DB4FA70E}"/>
              </a:ext>
            </a:extLst>
          </p:cNvPr>
          <p:cNvSpPr/>
          <p:nvPr/>
        </p:nvSpPr>
        <p:spPr bwMode="auto">
          <a:xfrm>
            <a:off x="4982838" y="2425773"/>
            <a:ext cx="1690949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教室场景配置</a:t>
            </a:r>
          </a:p>
        </p:txBody>
      </p:sp>
      <p:sp>
        <p:nvSpPr>
          <p:cNvPr id="300" name="圆角矩形 35">
            <a:extLst>
              <a:ext uri="{FF2B5EF4-FFF2-40B4-BE49-F238E27FC236}">
                <a16:creationId xmlns:a16="http://schemas.microsoft.com/office/drawing/2014/main" id="{7C626D7B-0361-F295-458C-66F5D213414C}"/>
              </a:ext>
            </a:extLst>
          </p:cNvPr>
          <p:cNvSpPr/>
          <p:nvPr/>
        </p:nvSpPr>
        <p:spPr bwMode="auto">
          <a:xfrm>
            <a:off x="6766506" y="2427739"/>
            <a:ext cx="1690949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教室场景搭建</a:t>
            </a:r>
          </a:p>
        </p:txBody>
      </p:sp>
      <p:sp>
        <p:nvSpPr>
          <p:cNvPr id="301" name="圆角矩形 35">
            <a:extLst>
              <a:ext uri="{FF2B5EF4-FFF2-40B4-BE49-F238E27FC236}">
                <a16:creationId xmlns:a16="http://schemas.microsoft.com/office/drawing/2014/main" id="{C1509B0F-6D8D-C129-41C9-7B07A8B83B7B}"/>
              </a:ext>
            </a:extLst>
          </p:cNvPr>
          <p:cNvSpPr/>
          <p:nvPr/>
        </p:nvSpPr>
        <p:spPr bwMode="auto">
          <a:xfrm>
            <a:off x="1410097" y="3037618"/>
            <a:ext cx="2046482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教室场景连接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组合</a:t>
            </a:r>
          </a:p>
        </p:txBody>
      </p:sp>
      <p:sp>
        <p:nvSpPr>
          <p:cNvPr id="302" name="圆角矩形 35">
            <a:extLst>
              <a:ext uri="{FF2B5EF4-FFF2-40B4-BE49-F238E27FC236}">
                <a16:creationId xmlns:a16="http://schemas.microsoft.com/office/drawing/2014/main" id="{654B11EE-A727-768A-F11F-537D68502F42}"/>
              </a:ext>
            </a:extLst>
          </p:cNvPr>
          <p:cNvSpPr/>
          <p:nvPr/>
        </p:nvSpPr>
        <p:spPr bwMode="auto">
          <a:xfrm>
            <a:off x="3653947" y="3037618"/>
            <a:ext cx="2046482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课程内容载入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调度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3" name="圆角矩形 35">
            <a:extLst>
              <a:ext uri="{FF2B5EF4-FFF2-40B4-BE49-F238E27FC236}">
                <a16:creationId xmlns:a16="http://schemas.microsoft.com/office/drawing/2014/main" id="{06224A58-F555-2DA3-C683-96B5AC5936C6}"/>
              </a:ext>
            </a:extLst>
          </p:cNvPr>
          <p:cNvSpPr/>
          <p:nvPr/>
        </p:nvSpPr>
        <p:spPr bwMode="auto">
          <a:xfrm>
            <a:off x="5897797" y="3037618"/>
            <a:ext cx="2046482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教学交互过程服务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4" name="圆角矩形 35">
            <a:extLst>
              <a:ext uri="{FF2B5EF4-FFF2-40B4-BE49-F238E27FC236}">
                <a16:creationId xmlns:a16="http://schemas.microsoft.com/office/drawing/2014/main" id="{9E92CC54-E9F1-5908-93C6-EBE0877E2143}"/>
              </a:ext>
            </a:extLst>
          </p:cNvPr>
          <p:cNvSpPr/>
          <p:nvPr/>
        </p:nvSpPr>
        <p:spPr bwMode="auto">
          <a:xfrm>
            <a:off x="8146663" y="3037617"/>
            <a:ext cx="2046482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教学时空计划管理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5" name="圆角矩形 35">
            <a:extLst>
              <a:ext uri="{FF2B5EF4-FFF2-40B4-BE49-F238E27FC236}">
                <a16:creationId xmlns:a16="http://schemas.microsoft.com/office/drawing/2014/main" id="{F61D6012-FC22-2CF6-5BFF-CDF8C2302D78}"/>
              </a:ext>
            </a:extLst>
          </p:cNvPr>
          <p:cNvSpPr/>
          <p:nvPr/>
        </p:nvSpPr>
        <p:spPr bwMode="auto">
          <a:xfrm>
            <a:off x="8550174" y="2437678"/>
            <a:ext cx="1690949" cy="390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教学行为跟踪</a:t>
            </a:r>
          </a:p>
        </p:txBody>
      </p:sp>
    </p:spTree>
    <p:extLst>
      <p:ext uri="{BB962C8B-B14F-4D97-AF65-F5344CB8AC3E}">
        <p14:creationId xmlns:p14="http://schemas.microsoft.com/office/powerpoint/2010/main" val="32572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C39C27-8D31-73C8-3E68-32D2B688F454}"/>
              </a:ext>
            </a:extLst>
          </p:cNvPr>
          <p:cNvSpPr txBox="1"/>
          <p:nvPr/>
        </p:nvSpPr>
        <p:spPr>
          <a:xfrm>
            <a:off x="499243" y="236483"/>
            <a:ext cx="494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智慧教室界面设计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E929A-CF2F-D8B5-5A31-29C1A3CC2174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Intelligent classroom related technology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20FAA-AB24-F3CC-7E70-656824043665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A118F9-4FB6-C398-98C2-AB633B4A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3" y="2043866"/>
            <a:ext cx="2841057" cy="14840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2345BE-8435-F3BD-06B3-13E3AFC1B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/>
          <a:stretch/>
        </p:blipFill>
        <p:spPr>
          <a:xfrm>
            <a:off x="8118341" y="2040232"/>
            <a:ext cx="2841057" cy="1515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4108E6D-5548-6AA6-2CEE-56824D0D4729}"/>
              </a:ext>
            </a:extLst>
          </p:cNvPr>
          <p:cNvSpPr txBox="1"/>
          <p:nvPr/>
        </p:nvSpPr>
        <p:spPr>
          <a:xfrm>
            <a:off x="1181300" y="1483422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登录界面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DAA66F-8FD0-8130-8AC1-E87F64E050C0}"/>
              </a:ext>
            </a:extLst>
          </p:cNvPr>
          <p:cNvSpPr txBox="1"/>
          <p:nvPr/>
        </p:nvSpPr>
        <p:spPr>
          <a:xfrm>
            <a:off x="5155093" y="1483421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主世界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A659BE1-E9E0-7E93-6277-8D3A50CD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92" y="2038537"/>
            <a:ext cx="2841057" cy="151671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DEAB20-1328-8D0E-CD60-D51E273739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/>
          <a:stretch/>
        </p:blipFill>
        <p:spPr>
          <a:xfrm>
            <a:off x="499243" y="4718989"/>
            <a:ext cx="2841057" cy="151671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8E89401-D92A-5A6D-A768-79146FC283F1}"/>
              </a:ext>
            </a:extLst>
          </p:cNvPr>
          <p:cNvSpPr txBox="1"/>
          <p:nvPr/>
        </p:nvSpPr>
        <p:spPr>
          <a:xfrm>
            <a:off x="851100" y="4158545"/>
            <a:ext cx="213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选择形象界面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F31EF404-D618-DF5C-2D99-9CD4C7B6E54E}"/>
              </a:ext>
            </a:extLst>
          </p:cNvPr>
          <p:cNvSpPr/>
          <p:nvPr/>
        </p:nvSpPr>
        <p:spPr>
          <a:xfrm rot="5400000">
            <a:off x="1651396" y="3691164"/>
            <a:ext cx="536747" cy="407827"/>
          </a:xfrm>
          <a:prstGeom prst="rightArrow">
            <a:avLst>
              <a:gd name="adj1" fmla="val 50000"/>
              <a:gd name="adj2" fmla="val 6822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4D347674-D3C2-1838-E4DA-D71163D8AD5A}"/>
              </a:ext>
            </a:extLst>
          </p:cNvPr>
          <p:cNvSpPr/>
          <p:nvPr/>
        </p:nvSpPr>
        <p:spPr>
          <a:xfrm rot="18997370">
            <a:off x="3261134" y="3910844"/>
            <a:ext cx="1184125" cy="40782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7E278F0-2D38-7D6E-3E1A-B281A8D8F730}"/>
              </a:ext>
            </a:extLst>
          </p:cNvPr>
          <p:cNvSpPr/>
          <p:nvPr/>
        </p:nvSpPr>
        <p:spPr>
          <a:xfrm>
            <a:off x="7205302" y="2654871"/>
            <a:ext cx="857586" cy="40782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8E4F9506-C7F7-8914-5830-496F1A8BA054}"/>
              </a:ext>
            </a:extLst>
          </p:cNvPr>
          <p:cNvSpPr/>
          <p:nvPr/>
        </p:nvSpPr>
        <p:spPr>
          <a:xfrm rot="8383936">
            <a:off x="6913508" y="3937794"/>
            <a:ext cx="1215501" cy="407827"/>
          </a:xfrm>
          <a:prstGeom prst="rightArrow">
            <a:avLst>
              <a:gd name="adj1" fmla="val 50000"/>
              <a:gd name="adj2" fmla="val 84742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手杖形 33">
            <a:extLst>
              <a:ext uri="{FF2B5EF4-FFF2-40B4-BE49-F238E27FC236}">
                <a16:creationId xmlns:a16="http://schemas.microsoft.com/office/drawing/2014/main" id="{15344AD2-6F63-1C69-DC31-872020834B88}"/>
              </a:ext>
            </a:extLst>
          </p:cNvPr>
          <p:cNvSpPr>
            <a:spLocks/>
          </p:cNvSpPr>
          <p:nvPr/>
        </p:nvSpPr>
        <p:spPr>
          <a:xfrm flipH="1">
            <a:off x="6638865" y="1151488"/>
            <a:ext cx="1651000" cy="801526"/>
          </a:xfrm>
          <a:prstGeom prst="uturnArrow">
            <a:avLst>
              <a:gd name="adj1" fmla="val 18997"/>
              <a:gd name="adj2" fmla="val 23205"/>
              <a:gd name="adj3" fmla="val 21721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</a:gra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EB9524-5870-DF2E-52FC-BF37894CC3EB}"/>
              </a:ext>
            </a:extLst>
          </p:cNvPr>
          <p:cNvSpPr txBox="1"/>
          <p:nvPr/>
        </p:nvSpPr>
        <p:spPr>
          <a:xfrm>
            <a:off x="8961658" y="1477296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教室场景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E82138-15CD-2DC8-77E8-E16BE6D7B4D7}"/>
              </a:ext>
            </a:extLst>
          </p:cNvPr>
          <p:cNvSpPr txBox="1"/>
          <p:nvPr/>
        </p:nvSpPr>
        <p:spPr>
          <a:xfrm>
            <a:off x="5533335" y="4167148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片段场景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335A583-9DBF-AC6E-7B55-E107784CF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406" y="4659700"/>
            <a:ext cx="2841057" cy="163529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702ECAB-D9B2-E87E-A50C-AEA8A03E21F7}"/>
              </a:ext>
            </a:extLst>
          </p:cNvPr>
          <p:cNvSpPr txBox="1"/>
          <p:nvPr/>
        </p:nvSpPr>
        <p:spPr>
          <a:xfrm>
            <a:off x="9843114" y="6051542"/>
            <a:ext cx="245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（以上皆为参考图）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5669C0-E07A-5B42-03F2-6FD81D5F88C1}"/>
              </a:ext>
            </a:extLst>
          </p:cNvPr>
          <p:cNvSpPr txBox="1"/>
          <p:nvPr/>
        </p:nvSpPr>
        <p:spPr>
          <a:xfrm>
            <a:off x="9350207" y="4246373"/>
            <a:ext cx="165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虚拟手机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9B2FCF1-54AA-DD23-2514-B511D46C30D2}"/>
              </a:ext>
            </a:extLst>
          </p:cNvPr>
          <p:cNvSpPr/>
          <p:nvPr/>
        </p:nvSpPr>
        <p:spPr>
          <a:xfrm rot="5400000">
            <a:off x="5975878" y="3727023"/>
            <a:ext cx="536747" cy="407827"/>
          </a:xfrm>
          <a:prstGeom prst="rightArrow">
            <a:avLst>
              <a:gd name="adj1" fmla="val 50000"/>
              <a:gd name="adj2" fmla="val 6822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1B8E1"/>
              </a:gs>
              <a:gs pos="100000">
                <a:srgbClr val="2F559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手里拿着手机&#10;&#10;描述已自动生成">
            <a:extLst>
              <a:ext uri="{FF2B5EF4-FFF2-40B4-BE49-F238E27FC236}">
                <a16:creationId xmlns:a16="http://schemas.microsoft.com/office/drawing/2014/main" id="{724C4017-3212-2DDC-99DD-8BFC265E8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24" y="4678880"/>
            <a:ext cx="1651000" cy="1109038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3AF5D4-87E0-BAFD-F4C3-63DB9B061A4B}"/>
              </a:ext>
            </a:extLst>
          </p:cNvPr>
          <p:cNvCxnSpPr/>
          <p:nvPr/>
        </p:nvCxnSpPr>
        <p:spPr>
          <a:xfrm>
            <a:off x="7149849" y="3555250"/>
            <a:ext cx="1884275" cy="110445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4C05145-826F-B765-B823-F6C805FDF42F}"/>
              </a:ext>
            </a:extLst>
          </p:cNvPr>
          <p:cNvCxnSpPr/>
          <p:nvPr/>
        </p:nvCxnSpPr>
        <p:spPr>
          <a:xfrm flipV="1">
            <a:off x="9859624" y="3555250"/>
            <a:ext cx="0" cy="60820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084972F-5F09-55CF-8E37-26FBCDEDEFAE}"/>
              </a:ext>
            </a:extLst>
          </p:cNvPr>
          <p:cNvCxnSpPr>
            <a:stCxn id="43" idx="1"/>
          </p:cNvCxnSpPr>
          <p:nvPr/>
        </p:nvCxnSpPr>
        <p:spPr>
          <a:xfrm flipH="1">
            <a:off x="7605463" y="5233399"/>
            <a:ext cx="142866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5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C39C27-8D31-73C8-3E68-32D2B688F454}"/>
              </a:ext>
            </a:extLst>
          </p:cNvPr>
          <p:cNvSpPr txBox="1"/>
          <p:nvPr/>
        </p:nvSpPr>
        <p:spPr>
          <a:xfrm>
            <a:off x="499243" y="236483"/>
            <a:ext cx="494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智慧教室功能设计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E929A-CF2F-D8B5-5A31-29C1A3CC2174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Intelligent classroom </a:t>
            </a:r>
            <a:r>
              <a:rPr lang="en-US" altLang="zh-CN" sz="1600">
                <a:solidFill>
                  <a:schemeClr val="accent1">
                    <a:alpha val="80000"/>
                  </a:schemeClr>
                </a:solidFill>
                <a:latin typeface="+mn-ea"/>
              </a:rPr>
              <a:t>related technology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260F32D-BA75-76C7-F5C1-DF0B1C56B238}"/>
              </a:ext>
            </a:extLst>
          </p:cNvPr>
          <p:cNvSpPr txBox="1"/>
          <p:nvPr/>
        </p:nvSpPr>
        <p:spPr>
          <a:xfrm>
            <a:off x="4798348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E15186A4-2077-D0AD-0712-E331D77A87D0}"/>
              </a:ext>
            </a:extLst>
          </p:cNvPr>
          <p:cNvSpPr/>
          <p:nvPr/>
        </p:nvSpPr>
        <p:spPr>
          <a:xfrm>
            <a:off x="5880907" y="-385767"/>
            <a:ext cx="6118935" cy="6072767"/>
          </a:xfrm>
          <a:prstGeom prst="parallelogram">
            <a:avLst>
              <a:gd name="adj" fmla="val 20823"/>
            </a:avLst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>
                  <a:alpha val="7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81E4BD9-F610-DEDF-896C-1E66AA4CC827}"/>
              </a:ext>
            </a:extLst>
          </p:cNvPr>
          <p:cNvSpPr/>
          <p:nvPr/>
        </p:nvSpPr>
        <p:spPr>
          <a:xfrm>
            <a:off x="1029467" y="2204126"/>
            <a:ext cx="4008200" cy="3649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权限管理</a:t>
            </a:r>
            <a:r>
              <a:rPr lang="zh-CN" altLang="en-US" sz="1600" dirty="0"/>
              <a:t>：管理学生的访问权限和活动权限，确保课堂秩序。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实时授课</a:t>
            </a:r>
            <a:r>
              <a:rPr lang="zh-CN" altLang="en-US" sz="1600" dirty="0"/>
              <a:t>：通过虚拟教室进行实时授课，使用多种互动工具增强教学效果。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互动工具</a:t>
            </a:r>
            <a:r>
              <a:rPr lang="zh-CN" altLang="en-US" sz="1600" dirty="0"/>
              <a:t>：使用虚拟白板、虚拟手机、互动组件等工具进行教学展示和学生互动。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考试与作业管理</a:t>
            </a:r>
            <a:r>
              <a:rPr lang="zh-CN" altLang="en-US" sz="1600" dirty="0"/>
              <a:t>：布置在线考试和作业，系统自动评分并监测作弊行为。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数据分析与反馈</a:t>
            </a:r>
            <a:r>
              <a:rPr lang="zh-CN" altLang="en-US" sz="1600" dirty="0"/>
              <a:t>：系统自动分析教学数据，生成教学效果报告。</a:t>
            </a:r>
            <a:endParaRPr lang="en-US" altLang="zh-CN" sz="1600" dirty="0">
              <a:solidFill>
                <a:srgbClr val="0266B4"/>
              </a:solidFill>
              <a:latin typeface="+mn-ea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D31ADFCE-5038-EE7D-E189-91F1B486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10103296" y="5384849"/>
            <a:ext cx="1711768" cy="1406095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A4C5AEAD-935A-FAEF-E2DC-3D9BD685ACEF}"/>
              </a:ext>
            </a:extLst>
          </p:cNvPr>
          <p:cNvGrpSpPr/>
          <p:nvPr/>
        </p:nvGrpSpPr>
        <p:grpSpPr>
          <a:xfrm>
            <a:off x="1137208" y="1558440"/>
            <a:ext cx="329989" cy="728502"/>
            <a:chOff x="1213861" y="1558440"/>
            <a:chExt cx="329989" cy="728502"/>
          </a:xfrm>
        </p:grpSpPr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806D2ED8-7753-2871-DD95-E7D99DB2C96B}"/>
                </a:ext>
              </a:extLst>
            </p:cNvPr>
            <p:cNvSpPr/>
            <p:nvPr/>
          </p:nvSpPr>
          <p:spPr>
            <a:xfrm>
              <a:off x="1213861" y="1558440"/>
              <a:ext cx="265209" cy="515952"/>
            </a:xfrm>
            <a:prstGeom prst="parallelogram">
              <a:avLst>
                <a:gd name="adj" fmla="val 33461"/>
              </a:avLst>
            </a:prstGeom>
            <a:gradFill>
              <a:gsLst>
                <a:gs pos="100000">
                  <a:srgbClr val="4472C4">
                    <a:alpha val="0"/>
                  </a:srgbClr>
                </a:gs>
                <a:gs pos="0">
                  <a:srgbClr val="4472C4">
                    <a:alpha val="5000"/>
                  </a:srgb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49757C2-8E15-3A20-5053-462F025D397B}"/>
                </a:ext>
              </a:extLst>
            </p:cNvPr>
            <p:cNvSpPr/>
            <p:nvPr/>
          </p:nvSpPr>
          <p:spPr>
            <a:xfrm>
              <a:off x="1278641" y="1770990"/>
              <a:ext cx="265209" cy="515952"/>
            </a:xfrm>
            <a:prstGeom prst="parallelogram">
              <a:avLst>
                <a:gd name="adj" fmla="val 33461"/>
              </a:avLst>
            </a:prstGeom>
            <a:gradFill>
              <a:gsLst>
                <a:gs pos="100000">
                  <a:srgbClr val="4472C4">
                    <a:alpha val="0"/>
                  </a:srgbClr>
                </a:gs>
                <a:gs pos="0">
                  <a:srgbClr val="4472C4">
                    <a:alpha val="5000"/>
                  </a:srgb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</p:grp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AEB6E943-089C-2BC5-A84D-9C34CAC415BD}"/>
              </a:ext>
            </a:extLst>
          </p:cNvPr>
          <p:cNvSpPr/>
          <p:nvPr/>
        </p:nvSpPr>
        <p:spPr>
          <a:xfrm>
            <a:off x="5205988" y="1115813"/>
            <a:ext cx="265209" cy="515952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rgbClr val="4472C4">
                  <a:alpha val="0"/>
                </a:srgbClr>
              </a:gs>
              <a:gs pos="0">
                <a:srgbClr val="4472C4">
                  <a:alpha val="5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5B99EEE6-6D9B-04A7-871D-C859E2F1925C}"/>
              </a:ext>
            </a:extLst>
          </p:cNvPr>
          <p:cNvSpPr/>
          <p:nvPr/>
        </p:nvSpPr>
        <p:spPr>
          <a:xfrm flipH="1" flipV="1">
            <a:off x="-265043" y="1916439"/>
            <a:ext cx="6005358" cy="6072767"/>
          </a:xfrm>
          <a:prstGeom prst="parallelogram">
            <a:avLst>
              <a:gd name="adj" fmla="val 20823"/>
            </a:avLst>
          </a:prstGeom>
          <a:noFill/>
          <a:ln w="12700" cap="flat" cmpd="sng" algn="ctr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73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C4B70C0-30F6-7BA6-239F-7079148912B8}"/>
              </a:ext>
            </a:extLst>
          </p:cNvPr>
          <p:cNvGrpSpPr/>
          <p:nvPr/>
        </p:nvGrpSpPr>
        <p:grpSpPr>
          <a:xfrm>
            <a:off x="2462202" y="1631765"/>
            <a:ext cx="1684001" cy="515951"/>
            <a:chOff x="4354867" y="3849837"/>
            <a:chExt cx="1684001" cy="515951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FABDE158-F24B-4C2A-0A10-C901CCF9DA56}"/>
                </a:ext>
              </a:extLst>
            </p:cNvPr>
            <p:cNvSpPr/>
            <p:nvPr/>
          </p:nvSpPr>
          <p:spPr>
            <a:xfrm>
              <a:off x="4354867" y="3849837"/>
              <a:ext cx="1684001" cy="5159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1342506-A05A-4962-F1A4-12BF1B3AE2C5}"/>
                </a:ext>
              </a:extLst>
            </p:cNvPr>
            <p:cNvSpPr/>
            <p:nvPr/>
          </p:nvSpPr>
          <p:spPr>
            <a:xfrm>
              <a:off x="4786545" y="3923146"/>
              <a:ext cx="82064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/>
                  <a:ea typeface="OPPOSans B"/>
                  <a:cs typeface="阿里巴巴普惠体 Medium" panose="00020600040101010101" pitchFamily="18" charset="-122"/>
                </a:rPr>
                <a:t>教师</a:t>
              </a:r>
            </a:p>
          </p:txBody>
        </p:sp>
      </p:grp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A698D295-0170-ADC5-6370-58DCFA536675}"/>
              </a:ext>
            </a:extLst>
          </p:cNvPr>
          <p:cNvSpPr/>
          <p:nvPr/>
        </p:nvSpPr>
        <p:spPr>
          <a:xfrm>
            <a:off x="5205988" y="1115813"/>
            <a:ext cx="265209" cy="515952"/>
          </a:xfrm>
          <a:prstGeom prst="parallelogram">
            <a:avLst>
              <a:gd name="adj" fmla="val 33461"/>
            </a:avLst>
          </a:prstGeom>
          <a:gradFill>
            <a:gsLst>
              <a:gs pos="100000">
                <a:srgbClr val="4472C4">
                  <a:alpha val="0"/>
                </a:srgbClr>
              </a:gs>
              <a:gs pos="0">
                <a:srgbClr val="4472C4">
                  <a:alpha val="5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ABD66D3-BCC9-399C-82D3-D04158950F8B}"/>
              </a:ext>
            </a:extLst>
          </p:cNvPr>
          <p:cNvSpPr/>
          <p:nvPr/>
        </p:nvSpPr>
        <p:spPr>
          <a:xfrm>
            <a:off x="6800100" y="1550339"/>
            <a:ext cx="4007579" cy="3649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虚拟化身选择</a:t>
            </a:r>
            <a:r>
              <a:rPr lang="zh-CN" altLang="en-US" sz="1600" dirty="0"/>
              <a:t>：学生可以选择和自定义自己的虚拟化身，用于参与虚拟教室活动。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实时互动</a:t>
            </a:r>
            <a:r>
              <a:rPr lang="zh-CN" altLang="en-US" sz="1600" dirty="0"/>
              <a:t>：学生可以通过语音、文字和手势等多种方式与教师和同学进行实时互动。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个性化学习</a:t>
            </a:r>
            <a:r>
              <a:rPr lang="zh-CN" altLang="en-US" sz="1600" dirty="0"/>
              <a:t>：系统根据学生的学习进度和表现，提供个性化的学习建议和资源推荐。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教学反馈</a:t>
            </a:r>
            <a:r>
              <a:rPr lang="zh-CN" altLang="en-US" sz="1600" dirty="0"/>
              <a:t>：学生可以对课程和教学效果进行反馈，帮助教师改进教学方法。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/>
              <a:t>虚拟助教</a:t>
            </a:r>
            <a:r>
              <a:rPr lang="zh-CN" altLang="en-US" sz="1600" dirty="0"/>
              <a:t>：帮助学生解答问题、提供学习建议和进行个性化辅导。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F5BA3A-76E9-EFEA-5200-39BD7BDD9EC9}"/>
              </a:ext>
            </a:extLst>
          </p:cNvPr>
          <p:cNvGrpSpPr/>
          <p:nvPr/>
        </p:nvGrpSpPr>
        <p:grpSpPr>
          <a:xfrm>
            <a:off x="7506999" y="5429024"/>
            <a:ext cx="1684001" cy="515951"/>
            <a:chOff x="4354867" y="3849837"/>
            <a:chExt cx="1684001" cy="515951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3E4816F-0413-E52C-F418-D38C49C6F64C}"/>
                </a:ext>
              </a:extLst>
            </p:cNvPr>
            <p:cNvSpPr/>
            <p:nvPr/>
          </p:nvSpPr>
          <p:spPr>
            <a:xfrm>
              <a:off x="4354867" y="3849837"/>
              <a:ext cx="1684001" cy="5159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596841C-7C1A-1C14-6C3D-D9E303B5E007}"/>
                </a:ext>
              </a:extLst>
            </p:cNvPr>
            <p:cNvSpPr/>
            <p:nvPr/>
          </p:nvSpPr>
          <p:spPr>
            <a:xfrm>
              <a:off x="4786545" y="3923146"/>
              <a:ext cx="82064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/>
                  <a:ea typeface="OPPOSans B"/>
                  <a:cs typeface="阿里巴巴普惠体 Medium" panose="00020600040101010101" pitchFamily="18" charset="-122"/>
                </a:rPr>
                <a:t>学生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99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C12D441D-C56C-A2D2-66C4-6678AC297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r="2016" b="5197"/>
          <a:stretch/>
        </p:blipFill>
        <p:spPr>
          <a:xfrm>
            <a:off x="0" y="1779599"/>
            <a:ext cx="6687743" cy="5078401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7C8AAC6-7B5B-FF81-5AD2-2BDA3A4BF652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2732492 w 12191999"/>
              <a:gd name="connsiteY3" fmla="*/ 6858000 h 6858000"/>
              <a:gd name="connsiteX4" fmla="*/ 3573820 w 12191999"/>
              <a:gd name="connsiteY4" fmla="*/ 6090157 h 6858000"/>
              <a:gd name="connsiteX5" fmla="*/ 3592525 w 12191999"/>
              <a:gd name="connsiteY5" fmla="*/ 5680557 h 6858000"/>
              <a:gd name="connsiteX6" fmla="*/ 3182925 w 12191999"/>
              <a:gd name="connsiteY6" fmla="*/ 5661852 h 6858000"/>
              <a:gd name="connsiteX7" fmla="*/ 1872302 w 12191999"/>
              <a:gd name="connsiteY7" fmla="*/ 6858000 h 6858000"/>
              <a:gd name="connsiteX8" fmla="*/ 1273735 w 12191999"/>
              <a:gd name="connsiteY8" fmla="*/ 6858000 h 6858000"/>
              <a:gd name="connsiteX9" fmla="*/ 2115064 w 12191999"/>
              <a:gd name="connsiteY9" fmla="*/ 6090156 h 6858000"/>
              <a:gd name="connsiteX10" fmla="*/ 2133769 w 12191999"/>
              <a:gd name="connsiteY10" fmla="*/ 5680556 h 6858000"/>
              <a:gd name="connsiteX11" fmla="*/ 1724168 w 12191999"/>
              <a:gd name="connsiteY11" fmla="*/ 5661851 h 6858000"/>
              <a:gd name="connsiteX12" fmla="*/ 413544 w 12191999"/>
              <a:gd name="connsiteY12" fmla="*/ 6858000 h 6858000"/>
              <a:gd name="connsiteX13" fmla="*/ 0 w 12191999"/>
              <a:gd name="connsiteY13" fmla="*/ 6858000 h 6858000"/>
              <a:gd name="connsiteX14" fmla="*/ 0 w 12191999"/>
              <a:gd name="connsiteY14" fmla="*/ 6835456 h 6858000"/>
              <a:gd name="connsiteX15" fmla="*/ 2781297 w 12191999"/>
              <a:gd name="connsiteY15" fmla="*/ 4297088 h 6858000"/>
              <a:gd name="connsiteX16" fmla="*/ 2800002 w 12191999"/>
              <a:gd name="connsiteY16" fmla="*/ 3887488 h 6858000"/>
              <a:gd name="connsiteX17" fmla="*/ 2390402 w 12191999"/>
              <a:gd name="connsiteY17" fmla="*/ 3868783 h 6858000"/>
              <a:gd name="connsiteX18" fmla="*/ 0 w 12191999"/>
              <a:gd name="connsiteY18" fmla="*/ 6050397 h 6858000"/>
              <a:gd name="connsiteX19" fmla="*/ 0 w 12191999"/>
              <a:gd name="connsiteY19" fmla="*/ 5533058 h 6858000"/>
              <a:gd name="connsiteX20" fmla="*/ 2907589 w 12191999"/>
              <a:gd name="connsiteY20" fmla="*/ 2879430 h 6858000"/>
              <a:gd name="connsiteX21" fmla="*/ 2926294 w 12191999"/>
              <a:gd name="connsiteY21" fmla="*/ 2469829 h 6858000"/>
              <a:gd name="connsiteX22" fmla="*/ 2516693 w 12191999"/>
              <a:gd name="connsiteY22" fmla="*/ 2451124 h 6858000"/>
              <a:gd name="connsiteX23" fmla="*/ 0 w 12191999"/>
              <a:gd name="connsiteY23" fmla="*/ 4748000 h 6858000"/>
              <a:gd name="connsiteX24" fmla="*/ 0 w 12191999"/>
              <a:gd name="connsiteY24" fmla="*/ 4304550 h 6858000"/>
              <a:gd name="connsiteX25" fmla="*/ 1448832 w 12191999"/>
              <a:gd name="connsiteY25" fmla="*/ 2982264 h 6858000"/>
              <a:gd name="connsiteX26" fmla="*/ 1467537 w 12191999"/>
              <a:gd name="connsiteY26" fmla="*/ 2572664 h 6858000"/>
              <a:gd name="connsiteX27" fmla="*/ 1057937 w 12191999"/>
              <a:gd name="connsiteY27" fmla="*/ 2553960 h 6858000"/>
              <a:gd name="connsiteX28" fmla="*/ 0 w 12191999"/>
              <a:gd name="connsiteY28" fmla="*/ 3519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2732492" y="6858000"/>
                </a:lnTo>
                <a:lnTo>
                  <a:pt x="3573820" y="6090157"/>
                </a:lnTo>
                <a:cubicBezTo>
                  <a:pt x="3692094" y="5982214"/>
                  <a:pt x="3700468" y="5798830"/>
                  <a:pt x="3592525" y="5680557"/>
                </a:cubicBezTo>
                <a:cubicBezTo>
                  <a:pt x="3484582" y="5562283"/>
                  <a:pt x="3301199" y="5553909"/>
                  <a:pt x="3182925" y="5661852"/>
                </a:cubicBezTo>
                <a:lnTo>
                  <a:pt x="1872302" y="6858000"/>
                </a:lnTo>
                <a:lnTo>
                  <a:pt x="1273735" y="6858000"/>
                </a:lnTo>
                <a:lnTo>
                  <a:pt x="2115064" y="6090156"/>
                </a:lnTo>
                <a:cubicBezTo>
                  <a:pt x="2233337" y="5982213"/>
                  <a:pt x="2241712" y="5798829"/>
                  <a:pt x="2133769" y="5680556"/>
                </a:cubicBezTo>
                <a:cubicBezTo>
                  <a:pt x="2025825" y="5562282"/>
                  <a:pt x="1842442" y="5553908"/>
                  <a:pt x="1724168" y="5661851"/>
                </a:cubicBezTo>
                <a:lnTo>
                  <a:pt x="413544" y="6858000"/>
                </a:lnTo>
                <a:lnTo>
                  <a:pt x="0" y="6858000"/>
                </a:lnTo>
                <a:lnTo>
                  <a:pt x="0" y="6835456"/>
                </a:lnTo>
                <a:lnTo>
                  <a:pt x="2781297" y="4297088"/>
                </a:lnTo>
                <a:cubicBezTo>
                  <a:pt x="2899570" y="4189146"/>
                  <a:pt x="2907945" y="4005762"/>
                  <a:pt x="2800002" y="3887488"/>
                </a:cubicBezTo>
                <a:cubicBezTo>
                  <a:pt x="2692059" y="3769215"/>
                  <a:pt x="2508675" y="3760840"/>
                  <a:pt x="2390402" y="3868783"/>
                </a:cubicBezTo>
                <a:lnTo>
                  <a:pt x="0" y="6050397"/>
                </a:lnTo>
                <a:lnTo>
                  <a:pt x="0" y="5533058"/>
                </a:lnTo>
                <a:lnTo>
                  <a:pt x="2907589" y="2879430"/>
                </a:lnTo>
                <a:cubicBezTo>
                  <a:pt x="3025862" y="2771486"/>
                  <a:pt x="3034237" y="2588102"/>
                  <a:pt x="2926294" y="2469829"/>
                </a:cubicBezTo>
                <a:cubicBezTo>
                  <a:pt x="2818351" y="2351556"/>
                  <a:pt x="2634967" y="2343182"/>
                  <a:pt x="2516693" y="2451124"/>
                </a:cubicBezTo>
                <a:lnTo>
                  <a:pt x="0" y="4748000"/>
                </a:lnTo>
                <a:lnTo>
                  <a:pt x="0" y="4304550"/>
                </a:lnTo>
                <a:lnTo>
                  <a:pt x="1448832" y="2982264"/>
                </a:lnTo>
                <a:cubicBezTo>
                  <a:pt x="1567106" y="2874322"/>
                  <a:pt x="1575480" y="2690938"/>
                  <a:pt x="1467537" y="2572664"/>
                </a:cubicBezTo>
                <a:cubicBezTo>
                  <a:pt x="1359594" y="2454391"/>
                  <a:pt x="1176210" y="2446016"/>
                  <a:pt x="1057937" y="2553960"/>
                </a:cubicBezTo>
                <a:lnTo>
                  <a:pt x="0" y="351949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C39C27-8D31-73C8-3E68-32D2B688F454}"/>
              </a:ext>
            </a:extLst>
          </p:cNvPr>
          <p:cNvSpPr txBox="1"/>
          <p:nvPr/>
        </p:nvSpPr>
        <p:spPr>
          <a:xfrm>
            <a:off x="499243" y="236483"/>
            <a:ext cx="494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智慧教室技术实现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E929A-CF2F-D8B5-5A31-29C1A3CC2174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Intelligent classroom </a:t>
            </a:r>
            <a:r>
              <a:rPr lang="en-US" altLang="zh-CN" sz="1600">
                <a:solidFill>
                  <a:schemeClr val="accent1">
                    <a:alpha val="80000"/>
                  </a:schemeClr>
                </a:solidFill>
                <a:latin typeface="+mn-ea"/>
              </a:rPr>
              <a:t>related technology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20FAA-AB24-F3CC-7E70-656824043665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73FA239-32A5-5780-A79A-F4EADDF93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76203"/>
              </p:ext>
            </p:extLst>
          </p:nvPr>
        </p:nvGraphicFramePr>
        <p:xfrm>
          <a:off x="3046174" y="661640"/>
          <a:ext cx="8895392" cy="5639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8129220" imgH="11493487" progId="Visio.Drawing.15">
                  <p:embed/>
                </p:oleObj>
              </mc:Choice>
              <mc:Fallback>
                <p:oleObj name="Visio" r:id="rId3" imgW="18129220" imgH="114934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6174" y="661640"/>
                        <a:ext cx="8895392" cy="5639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71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C9E72435-2831-61A2-A917-18BE6D992D27}"/>
              </a:ext>
            </a:extLst>
          </p:cNvPr>
          <p:cNvSpPr txBox="1">
            <a:spLocks/>
          </p:cNvSpPr>
          <p:nvPr/>
        </p:nvSpPr>
        <p:spPr>
          <a:xfrm>
            <a:off x="-21303" y="-16625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blipFill dpi="0" rotWithShape="1">
            <a:blip r:embed="rId2"/>
            <a:srcRect/>
            <a:tile tx="0" ty="-482600" sx="100000" sy="100000" flip="none" algn="tl"/>
          </a:blip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OPPOSans L" panose="00020600040101010101" pitchFamily="18" charset="-122"/>
            </a:endParaRPr>
          </a:p>
          <a:p>
            <a:endParaRPr lang="en-US" altLang="zh-CN" dirty="0">
              <a:latin typeface="OPPOSans L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739B7-DFB7-CA25-1AFF-9B99111EBF3E}"/>
              </a:ext>
            </a:extLst>
          </p:cNvPr>
          <p:cNvSpPr txBox="1">
            <a:spLocks/>
          </p:cNvSpPr>
          <p:nvPr/>
        </p:nvSpPr>
        <p:spPr>
          <a:xfrm>
            <a:off x="-5573" y="-16625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OPPOSans L" panose="00020600040101010101" pitchFamily="18" charset="-122"/>
            </a:endParaRPr>
          </a:p>
          <a:p>
            <a:endParaRPr lang="en-US" altLang="zh-CN" dirty="0">
              <a:latin typeface="OPPOSans L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90CC85-66D1-FB13-8066-EAF82FD52784}"/>
              </a:ext>
            </a:extLst>
          </p:cNvPr>
          <p:cNvSpPr txBox="1">
            <a:spLocks/>
          </p:cNvSpPr>
          <p:nvPr/>
        </p:nvSpPr>
        <p:spPr>
          <a:xfrm>
            <a:off x="422313" y="4298273"/>
            <a:ext cx="11435821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spc="120" dirty="0">
                <a:solidFill>
                  <a:schemeClr val="tx2">
                    <a:lumMod val="7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感谢聆听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E60A08-AC8D-9680-736C-A77CBD5B1F5D}"/>
              </a:ext>
            </a:extLst>
          </p:cNvPr>
          <p:cNvSpPr txBox="1">
            <a:spLocks/>
          </p:cNvSpPr>
          <p:nvPr/>
        </p:nvSpPr>
        <p:spPr>
          <a:xfrm>
            <a:off x="1357312" y="5156559"/>
            <a:ext cx="9515475" cy="38125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30000"/>
              </a:lnSpc>
              <a:buNone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Meta-universe Classroom &amp;  Scene-based Teaching Design and Develop</a:t>
            </a:r>
            <a:endParaRPr lang="zh-CN" altLang="en-US" sz="1600" b="1" spc="100" dirty="0">
              <a:solidFill>
                <a:schemeClr val="tx2">
                  <a:lumMod val="60000"/>
                  <a:lumOff val="40000"/>
                </a:schemeClr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AFEF111-02A9-41BB-634D-6F78A1418A4D}"/>
              </a:ext>
            </a:extLst>
          </p:cNvPr>
          <p:cNvSpPr txBox="1"/>
          <p:nvPr/>
        </p:nvSpPr>
        <p:spPr>
          <a:xfrm>
            <a:off x="1496316" y="5727506"/>
            <a:ext cx="9216572" cy="35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哈尔滨工业大学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	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薛永增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	2024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日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40895B-D592-7F89-D9CB-C3279C0D59A6}"/>
              </a:ext>
            </a:extLst>
          </p:cNvPr>
          <p:cNvCxnSpPr>
            <a:cxnSpLocks/>
          </p:cNvCxnSpPr>
          <p:nvPr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B096228-E0C2-7FE2-9D44-FC4ABC03DE40}"/>
              </a:ext>
            </a:extLst>
          </p:cNvPr>
          <p:cNvSpPr/>
          <p:nvPr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latin typeface="OPPOSans L" panose="00020600040101010101" pitchFamily="18" charset="-122"/>
              </a:rPr>
              <a:t>     </a:t>
            </a:r>
            <a:endParaRPr lang="zh-CN" altLang="en-US" dirty="0">
              <a:latin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16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3DFB153C-A873-AB1B-EEA1-82335E1BD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3" y="1285776"/>
            <a:ext cx="10404437" cy="5219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352425" indent="-352425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809625" indent="-277813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266825" indent="-277813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基础理论：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元宇宙教育及其服务空间的基本概念、基础知识、基础理论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教学模式：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元宇宙教育的形态与模式、学习机理与教学成效评价</a:t>
            </a:r>
            <a:endParaRPr lang="en-US" altLang="zh-CN" sz="22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体系结构：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元宇宙教育生态体系与服务空间的体系结构</a:t>
            </a:r>
            <a:endParaRPr lang="en-US" altLang="zh-CN" sz="22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构建方法：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元宇宙教育服务的供需精准匹配与高效构建方法及开发环境</a:t>
            </a:r>
            <a:endParaRPr lang="en-US" altLang="zh-CN" sz="22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学习服务：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元宇宙环境下的学习者需求认知与学习者服务空间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44546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教学服务：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元宇宙环境下的虚拟教师协同教学服务及工具</a:t>
            </a:r>
            <a:r>
              <a:rPr lang="en-US" altLang="zh-CN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课题</a:t>
            </a:r>
            <a:r>
              <a:rPr lang="en-US" altLang="zh-CN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教学场所：元宇宙智慧教室及场景教学空间设计及开发环境</a:t>
            </a:r>
            <a:endParaRPr lang="en-US" altLang="zh-CN" sz="22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课程开发：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开放式元宇宙课</a:t>
            </a:r>
            <a:r>
              <a:rPr lang="en-US" altLang="zh-CN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OMC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的设计与建模工具及开发平台</a:t>
            </a:r>
            <a:endParaRPr lang="en-US" altLang="zh-CN" sz="22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服务平台：</a:t>
            </a: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元宇宙教育服务支撑与管理平台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6B86CC1-383F-267B-BE30-F7915D06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9844" y="1298812"/>
            <a:ext cx="1775926" cy="5219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352425" indent="-352425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809625" indent="-277813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266825" indent="-277813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徐晓飞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张策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徐晓飞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徐汉川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李全龙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苏小红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薛永增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王甜甜 </a:t>
            </a:r>
            <a:endParaRPr lang="en-US" altLang="zh-CN" sz="2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FF6600"/>
              </a:buClr>
              <a:buSzPct val="90000"/>
              <a:buNone/>
            </a:pPr>
            <a:r>
              <a:rPr lang="zh-CN" altLang="en-US" sz="2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徐、徐、薛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26E1F-F284-9377-11A2-B4886CF114F8}"/>
              </a:ext>
            </a:extLst>
          </p:cNvPr>
          <p:cNvSpPr txBox="1"/>
          <p:nvPr/>
        </p:nvSpPr>
        <p:spPr>
          <a:xfrm>
            <a:off x="499243" y="236483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研究任务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67C632-156A-537C-E665-08BC1DD59591}"/>
              </a:ext>
            </a:extLst>
          </p:cNvPr>
          <p:cNvSpPr txBox="1"/>
          <p:nvPr/>
        </p:nvSpPr>
        <p:spPr>
          <a:xfrm>
            <a:off x="499243" y="844365"/>
            <a:ext cx="230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Research Assignment</a:t>
            </a:r>
          </a:p>
        </p:txBody>
      </p:sp>
    </p:spTree>
    <p:extLst>
      <p:ext uri="{BB962C8B-B14F-4D97-AF65-F5344CB8AC3E}">
        <p14:creationId xmlns:p14="http://schemas.microsoft.com/office/powerpoint/2010/main" val="194631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AB2315-3F4F-E7C2-86F6-04126B7F3F73}"/>
              </a:ext>
            </a:extLst>
          </p:cNvPr>
          <p:cNvSpPr/>
          <p:nvPr/>
        </p:nvSpPr>
        <p:spPr>
          <a:xfrm>
            <a:off x="690880" y="1895476"/>
            <a:ext cx="5435600" cy="340042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90A94A-7239-42F1-98A6-DDB8E2F63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2659"/>
          <a:stretch/>
        </p:blipFill>
        <p:spPr>
          <a:xfrm>
            <a:off x="6126481" y="1886857"/>
            <a:ext cx="5392420" cy="34004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0F484B-D7B8-5CAF-56E4-F0C502E26203}"/>
              </a:ext>
            </a:extLst>
          </p:cNvPr>
          <p:cNvSpPr/>
          <p:nvPr/>
        </p:nvSpPr>
        <p:spPr>
          <a:xfrm>
            <a:off x="6096001" y="1874384"/>
            <a:ext cx="5422900" cy="3425372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  <a:alpha val="96000"/>
                </a:schemeClr>
              </a:gs>
              <a:gs pos="35000">
                <a:schemeClr val="accent1">
                  <a:lumMod val="75000"/>
                  <a:alpha val="9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DADB0F-9CB7-B5C4-4D99-5CBD1F92A94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452455" y="1994011"/>
            <a:ext cx="2102628" cy="68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第二部分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492C6E-7ED9-128D-9EF1-F74A96E2C197}"/>
              </a:ext>
            </a:extLst>
          </p:cNvPr>
          <p:cNvSpPr txBox="1"/>
          <p:nvPr/>
        </p:nvSpPr>
        <p:spPr>
          <a:xfrm>
            <a:off x="499243" y="236483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研究任务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AA70FB-3331-C5CA-D356-4FDF8E292B6C}"/>
              </a:ext>
            </a:extLst>
          </p:cNvPr>
          <p:cNvSpPr txBox="1"/>
          <p:nvPr/>
        </p:nvSpPr>
        <p:spPr>
          <a:xfrm>
            <a:off x="499243" y="844365"/>
            <a:ext cx="230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Research Assignment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727F40-D5CB-655E-BA88-D899BB4A887A}"/>
              </a:ext>
            </a:extLst>
          </p:cNvPr>
          <p:cNvSpPr txBox="1"/>
          <p:nvPr/>
        </p:nvSpPr>
        <p:spPr>
          <a:xfrm>
            <a:off x="988267" y="1975542"/>
            <a:ext cx="1813909" cy="68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第一部分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839FD2-4F03-0257-3494-6FAD76584C47}"/>
              </a:ext>
            </a:extLst>
          </p:cNvPr>
          <p:cNvSpPr/>
          <p:nvPr/>
        </p:nvSpPr>
        <p:spPr>
          <a:xfrm>
            <a:off x="1050033" y="2850572"/>
            <a:ext cx="4827245" cy="18955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just" defTabSz="914377">
              <a:lnSpc>
                <a:spcPct val="150000"/>
              </a:lnSpc>
              <a:buSzPct val="90000"/>
              <a:buFont typeface="Wingdings" pitchFamily="2" charset="2"/>
              <a:buChar char="l"/>
              <a:defRPr/>
            </a:pPr>
            <a:r>
              <a:rPr lang="zh-CN" altLang="en-US" sz="1600" b="0" i="0" dirty="0">
                <a:solidFill>
                  <a:srgbClr val="0D0D0D"/>
                </a:solidFill>
                <a:effectLst/>
                <a:latin typeface="Söhne"/>
              </a:rPr>
              <a:t>提供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Söhne"/>
              </a:rPr>
              <a:t>各种教室场景模型模板</a:t>
            </a:r>
            <a:r>
              <a:rPr lang="zh-CN" altLang="en-US" sz="1600" b="0" i="0" dirty="0">
                <a:solidFill>
                  <a:srgbClr val="0D0D0D"/>
                </a:solidFill>
                <a:effectLst/>
                <a:latin typeface="Söhne"/>
              </a:rPr>
              <a:t>，包括传统教室、小班教室、研讨型教室及户外教学教室等，并支持根据课程需求对模型中的桌椅、黑板等元素进行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Söhne"/>
              </a:rPr>
              <a:t>位置和角度的自定义调整</a:t>
            </a:r>
            <a:r>
              <a:rPr lang="zh-CN" altLang="en-US" sz="1600" b="0" i="0" dirty="0">
                <a:solidFill>
                  <a:srgbClr val="0D0D0D"/>
                </a:solidFill>
                <a:effectLst/>
                <a:latin typeface="Söhne"/>
              </a:rPr>
              <a:t>。此外，还能够自定义调整其中可交互元宇宙组件的</a:t>
            </a:r>
            <a:r>
              <a:rPr lang="zh-CN" altLang="en-US" sz="1600" b="0" i="0" dirty="0">
                <a:effectLst/>
                <a:latin typeface="Söhne"/>
              </a:rPr>
              <a:t>交互方式和内容</a:t>
            </a:r>
            <a:r>
              <a:rPr lang="zh-CN" altLang="en-US" sz="1600" b="0" i="0" dirty="0">
                <a:solidFill>
                  <a:srgbClr val="0D0D0D"/>
                </a:solidFill>
                <a:effectLst/>
                <a:latin typeface="Söhne"/>
              </a:rPr>
              <a:t>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514408-C307-B0EC-F8BB-8CD0B638BF82}"/>
              </a:ext>
            </a:extLst>
          </p:cNvPr>
          <p:cNvSpPr/>
          <p:nvPr/>
        </p:nvSpPr>
        <p:spPr>
          <a:xfrm>
            <a:off x="6345203" y="2771281"/>
            <a:ext cx="4853226" cy="22648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marR="0" lvl="0" indent="-285744" algn="just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在元宇宙教室中，师生可以选择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cs typeface="+mn-cs"/>
              </a:rPr>
              <a:t>虚拟化身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进入虚拟教室，通过白板、课件、音频视频和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3D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模型等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cs typeface="+mn-cs"/>
              </a:rPr>
              <a:t>交互式元宇宙组件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进行生动的教学。智能教室系统管理使教室管理更加系统化和高效化，实时监控课堂行为提供即时反馈</a:t>
            </a:r>
            <a:r>
              <a:rPr lang="zh-CN" altLang="en-US" sz="1600" dirty="0">
                <a:solidFill>
                  <a:prstClr val="white"/>
                </a:solidFill>
                <a:latin typeface="+mn-ea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确保教学活动顺利进行，并</a:t>
            </a:r>
            <a:r>
              <a:rPr lang="zh-CN" altLang="en-US" sz="1600" dirty="0">
                <a:solidFill>
                  <a:prstClr val="white"/>
                </a:solidFill>
                <a:latin typeface="+mn-ea"/>
              </a:rPr>
              <a:t>收集教学数据以分析学习者画像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62D71-EA7A-D03D-106D-2D84E2F45692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</p:spTree>
    <p:extLst>
      <p:ext uri="{BB962C8B-B14F-4D97-AF65-F5344CB8AC3E}">
        <p14:creationId xmlns:p14="http://schemas.microsoft.com/office/powerpoint/2010/main" val="71814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9AC524-1A0F-8CEC-F9FE-0AE4E6A10A80}"/>
              </a:ext>
            </a:extLst>
          </p:cNvPr>
          <p:cNvSpPr txBox="1"/>
          <p:nvPr/>
        </p:nvSpPr>
        <p:spPr>
          <a:xfrm>
            <a:off x="499243" y="236483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功能设计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2EF070-7957-846C-72E0-38BBA8607AFA}"/>
              </a:ext>
            </a:extLst>
          </p:cNvPr>
          <p:cNvSpPr txBox="1"/>
          <p:nvPr/>
        </p:nvSpPr>
        <p:spPr>
          <a:xfrm>
            <a:off x="499243" y="844365"/>
            <a:ext cx="230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Function Design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B23A93-4AC0-D94F-ECD0-A72F1BD1966E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D40E0EF-4606-8812-DA64-F58A86A24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16800"/>
              </p:ext>
            </p:extLst>
          </p:nvPr>
        </p:nvGraphicFramePr>
        <p:xfrm>
          <a:off x="1020323" y="1083013"/>
          <a:ext cx="9747814" cy="525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5862359" imgH="8553193" progId="Visio.Drawing.15">
                  <p:embed/>
                </p:oleObj>
              </mc:Choice>
              <mc:Fallback>
                <p:oleObj name="Visio" r:id="rId2" imgW="15862359" imgH="85531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0323" y="1083013"/>
                        <a:ext cx="9747814" cy="525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07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9AC524-1A0F-8CEC-F9FE-0AE4E6A10A80}"/>
              </a:ext>
            </a:extLst>
          </p:cNvPr>
          <p:cNvSpPr txBox="1"/>
          <p:nvPr/>
        </p:nvSpPr>
        <p:spPr>
          <a:xfrm>
            <a:off x="499243" y="236483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系统构成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2EF070-7957-846C-72E0-38BBA8607AFA}"/>
              </a:ext>
            </a:extLst>
          </p:cNvPr>
          <p:cNvSpPr txBox="1"/>
          <p:nvPr/>
        </p:nvSpPr>
        <p:spPr>
          <a:xfrm>
            <a:off x="499243" y="844365"/>
            <a:ext cx="230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accent1">
                    <a:alpha val="80000"/>
                  </a:schemeClr>
                </a:solidFill>
                <a:latin typeface="+mn-ea"/>
              </a:rPr>
              <a:t>System Composition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B23A93-4AC0-D94F-ECD0-A72F1BD1966E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D70B20-38C3-7B8B-88CF-6FF1ECE4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" y="1258111"/>
            <a:ext cx="12119364" cy="55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9AC524-1A0F-8CEC-F9FE-0AE4E6A10A80}"/>
              </a:ext>
            </a:extLst>
          </p:cNvPr>
          <p:cNvSpPr txBox="1"/>
          <p:nvPr/>
        </p:nvSpPr>
        <p:spPr>
          <a:xfrm>
            <a:off x="99133" y="305756"/>
            <a:ext cx="800219" cy="3123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系统架构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2EF070-7957-846C-72E0-38BBA8607AFA}"/>
              </a:ext>
            </a:extLst>
          </p:cNvPr>
          <p:cNvSpPr txBox="1"/>
          <p:nvPr/>
        </p:nvSpPr>
        <p:spPr>
          <a:xfrm rot="16200000">
            <a:off x="560798" y="2103878"/>
            <a:ext cx="677108" cy="1441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System </a:t>
            </a: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architecture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B23A93-4AC0-D94F-ECD0-A72F1BD1966E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E2A4F5-E1E2-D812-50B0-7A8FD5418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072122"/>
              </p:ext>
            </p:extLst>
          </p:nvPr>
        </p:nvGraphicFramePr>
        <p:xfrm>
          <a:off x="1416478" y="305756"/>
          <a:ext cx="10597001" cy="6008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3709384" imgH="7772400" progId="Visio.Drawing.15">
                  <p:embed/>
                </p:oleObj>
              </mc:Choice>
              <mc:Fallback>
                <p:oleObj name="Visio" r:id="rId2" imgW="13709384" imgH="7772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6478" y="305756"/>
                        <a:ext cx="10597001" cy="6008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60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197094-7D5B-7CF7-F8AB-CCB70CEAFE9C}"/>
              </a:ext>
            </a:extLst>
          </p:cNvPr>
          <p:cNvSpPr txBox="1"/>
          <p:nvPr/>
        </p:nvSpPr>
        <p:spPr>
          <a:xfrm>
            <a:off x="499242" y="236483"/>
            <a:ext cx="350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场景设计流程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A98968-688C-7B0B-13F5-48376B430C5D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Teaching Scene Design Process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37BA75-705E-10FD-FC65-00D1E9D13B16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6997F9D-5F4E-B30D-BF0C-FB8D6803D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62721"/>
              </p:ext>
            </p:extLst>
          </p:nvPr>
        </p:nvGraphicFramePr>
        <p:xfrm>
          <a:off x="188716" y="2111298"/>
          <a:ext cx="11814568" cy="336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320339" imgH="5721396" progId="Visio.Drawing.15">
                  <p:embed/>
                </p:oleObj>
              </mc:Choice>
              <mc:Fallback>
                <p:oleObj name="Visio" r:id="rId2" imgW="22320339" imgH="5721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716" y="2111298"/>
                        <a:ext cx="11814568" cy="336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1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197094-7D5B-7CF7-F8AB-CCB70CEAFE9C}"/>
              </a:ext>
            </a:extLst>
          </p:cNvPr>
          <p:cNvSpPr txBox="1"/>
          <p:nvPr/>
        </p:nvSpPr>
        <p:spPr>
          <a:xfrm>
            <a:off x="499242" y="236483"/>
            <a:ext cx="350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场景设计流程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A98968-688C-7B0B-13F5-48376B430C5D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Teaching Scene Design Process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37BA75-705E-10FD-FC65-00D1E9D13B16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F5FB9C9-7E63-04E6-F4F2-CBC314CB0A36}"/>
              </a:ext>
            </a:extLst>
          </p:cNvPr>
          <p:cNvSpPr/>
          <p:nvPr/>
        </p:nvSpPr>
        <p:spPr>
          <a:xfrm>
            <a:off x="680728" y="5546595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latin typeface="OPPOSans L" panose="00020600040101010101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F76DE69-BCD9-327D-ED06-045F10D31A85}"/>
              </a:ext>
            </a:extLst>
          </p:cNvPr>
          <p:cNvCxnSpPr>
            <a:cxnSpLocks/>
          </p:cNvCxnSpPr>
          <p:nvPr/>
        </p:nvCxnSpPr>
        <p:spPr>
          <a:xfrm>
            <a:off x="2306866" y="2864923"/>
            <a:ext cx="900000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B41181-F645-7C75-B4EF-6C476120BA60}"/>
              </a:ext>
            </a:extLst>
          </p:cNvPr>
          <p:cNvSpPr/>
          <p:nvPr/>
        </p:nvSpPr>
        <p:spPr>
          <a:xfrm>
            <a:off x="7154198" y="1971952"/>
            <a:ext cx="4207697" cy="3641317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latin typeface="OPPOSans L" panose="00020600040101010101" pitchFamily="18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D06B701-781A-5E2D-9591-D220D446754B}"/>
              </a:ext>
            </a:extLst>
          </p:cNvPr>
          <p:cNvSpPr/>
          <p:nvPr/>
        </p:nvSpPr>
        <p:spPr>
          <a:xfrm>
            <a:off x="7167622" y="5546595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latin typeface="OPPOSans L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228A20-0B60-A74B-55BD-FC1347CB2DCE}"/>
              </a:ext>
            </a:extLst>
          </p:cNvPr>
          <p:cNvSpPr/>
          <p:nvPr/>
        </p:nvSpPr>
        <p:spPr>
          <a:xfrm>
            <a:off x="7154198" y="2178087"/>
            <a:ext cx="4207697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</a:rPr>
              <a:t>元宇宙中的场景实现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FCA04-4C29-C2C0-167E-677CE21D124F}"/>
              </a:ext>
            </a:extLst>
          </p:cNvPr>
          <p:cNvCxnSpPr>
            <a:cxnSpLocks/>
          </p:cNvCxnSpPr>
          <p:nvPr/>
        </p:nvCxnSpPr>
        <p:spPr>
          <a:xfrm>
            <a:off x="8793760" y="2864923"/>
            <a:ext cx="900000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05E453-F728-9169-F1BE-B58717D0F968}"/>
              </a:ext>
            </a:extLst>
          </p:cNvPr>
          <p:cNvSpPr/>
          <p:nvPr/>
        </p:nvSpPr>
        <p:spPr>
          <a:xfrm>
            <a:off x="7358987" y="3001392"/>
            <a:ext cx="3800388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       将场景视为由多个元素组合而成的整体，每个元素类似于</a:t>
            </a:r>
            <a:r>
              <a:rPr lang="en-US" altLang="zh-CN" sz="1400" dirty="0"/>
              <a:t>Unity</a:t>
            </a:r>
            <a:r>
              <a:rPr lang="zh-CN" altLang="en-US" sz="1400" dirty="0"/>
              <a:t>中的</a:t>
            </a:r>
            <a:r>
              <a:rPr lang="en-US" altLang="zh-CN" sz="1400" dirty="0" err="1"/>
              <a:t>GameObject</a:t>
            </a:r>
            <a:r>
              <a:rPr lang="zh-CN" altLang="en-US" sz="1400" dirty="0"/>
              <a:t>。元素包含位置信息（类似</a:t>
            </a:r>
            <a:r>
              <a:rPr lang="en-US" altLang="zh-CN" sz="1400" dirty="0"/>
              <a:t>Transform</a:t>
            </a:r>
            <a:r>
              <a:rPr lang="zh-CN" altLang="en-US" sz="1400" dirty="0"/>
              <a:t>组件），并可以挂载不同的功能组件以实现交互。</a:t>
            </a:r>
            <a:endParaRPr lang="en-US" altLang="zh-CN" sz="1400" dirty="0"/>
          </a:p>
          <a:p>
            <a:pPr algn="just">
              <a:lnSpc>
                <a:spcPct val="150000"/>
              </a:lnSpc>
            </a:pPr>
            <a:r>
              <a:rPr lang="zh-CN" altLang="en-US" sz="1400" dirty="0"/>
              <a:t>      采用与</a:t>
            </a:r>
            <a:r>
              <a:rPr lang="en-US" altLang="zh-CN" sz="1400" dirty="0"/>
              <a:t>Unity</a:t>
            </a:r>
            <a:r>
              <a:rPr lang="zh-CN" altLang="en-US" sz="1400" dirty="0"/>
              <a:t>相似的操作方式，使得熟悉</a:t>
            </a:r>
            <a:r>
              <a:rPr lang="en-US" altLang="zh-CN" sz="1400" dirty="0"/>
              <a:t>Unity</a:t>
            </a:r>
            <a:r>
              <a:rPr lang="zh-CN" altLang="en-US" sz="1400" dirty="0"/>
              <a:t>的用户能够快速上手我们的平台，提高开发效率。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8" name="图形 32">
            <a:extLst>
              <a:ext uri="{FF2B5EF4-FFF2-40B4-BE49-F238E27FC236}">
                <a16:creationId xmlns:a16="http://schemas.microsoft.com/office/drawing/2014/main" id="{948BF7D3-BE6D-B56C-66F8-8DBF7B816037}"/>
              </a:ext>
            </a:extLst>
          </p:cNvPr>
          <p:cNvSpPr/>
          <p:nvPr/>
        </p:nvSpPr>
        <p:spPr>
          <a:xfrm>
            <a:off x="5345867" y="3230868"/>
            <a:ext cx="1337465" cy="902949"/>
          </a:xfrm>
          <a:custGeom>
            <a:avLst/>
            <a:gdLst>
              <a:gd name="connsiteX0" fmla="*/ 503717 w 712577"/>
              <a:gd name="connsiteY0" fmla="*/ 121897 h 568167"/>
              <a:gd name="connsiteX1" fmla="*/ 503717 w 712577"/>
              <a:gd name="connsiteY1" fmla="*/ -545 h 568167"/>
              <a:gd name="connsiteX2" fmla="*/ 712413 w 712577"/>
              <a:gd name="connsiteY2" fmla="*/ 197019 h 568167"/>
              <a:gd name="connsiteX3" fmla="*/ 503717 w 712577"/>
              <a:gd name="connsiteY3" fmla="*/ 395087 h 568167"/>
              <a:gd name="connsiteX4" fmla="*/ 503717 w 712577"/>
              <a:gd name="connsiteY4" fmla="*/ 271024 h 568167"/>
              <a:gd name="connsiteX5" fmla="*/ 11246 w 712577"/>
              <a:gd name="connsiteY5" fmla="*/ 567623 h 568167"/>
              <a:gd name="connsiteX6" fmla="*/ -164 w 712577"/>
              <a:gd name="connsiteY6" fmla="*/ 493077 h 568167"/>
              <a:gd name="connsiteX7" fmla="*/ 503679 w 712577"/>
              <a:gd name="connsiteY7" fmla="*/ 121897 h 56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2577" h="568167">
                <a:moveTo>
                  <a:pt x="503717" y="121897"/>
                </a:moveTo>
                <a:lnTo>
                  <a:pt x="503717" y="-545"/>
                </a:lnTo>
                <a:lnTo>
                  <a:pt x="712413" y="197019"/>
                </a:lnTo>
                <a:lnTo>
                  <a:pt x="503717" y="395087"/>
                </a:lnTo>
                <a:lnTo>
                  <a:pt x="503717" y="271024"/>
                </a:lnTo>
                <a:cubicBezTo>
                  <a:pt x="258166" y="288346"/>
                  <a:pt x="59474" y="409996"/>
                  <a:pt x="11246" y="567623"/>
                </a:cubicBezTo>
                <a:cubicBezTo>
                  <a:pt x="3826" y="543393"/>
                  <a:pt x="-16" y="518304"/>
                  <a:pt x="-164" y="493077"/>
                </a:cubicBezTo>
                <a:cubicBezTo>
                  <a:pt x="-164" y="300771"/>
                  <a:pt x="220436" y="142172"/>
                  <a:pt x="503679" y="121897"/>
                </a:cubicBezTo>
                <a:close/>
              </a:path>
            </a:pathLst>
          </a:custGeom>
          <a:gradFill>
            <a:gsLst>
              <a:gs pos="3000">
                <a:schemeClr val="accent1"/>
              </a:gs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AA61489E-168A-5E0F-8DAA-773BDFD11D98}"/>
              </a:ext>
            </a:extLst>
          </p:cNvPr>
          <p:cNvSpPr/>
          <p:nvPr/>
        </p:nvSpPr>
        <p:spPr>
          <a:xfrm>
            <a:off x="680728" y="1971952"/>
            <a:ext cx="4207697" cy="3641317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latin typeface="OPPOSans L" panose="00020600040101010101" pitchFamily="18" charset="-122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F6EF860-7570-B2DB-92FA-EA966B717D4A}"/>
              </a:ext>
            </a:extLst>
          </p:cNvPr>
          <p:cNvSpPr/>
          <p:nvPr/>
        </p:nvSpPr>
        <p:spPr>
          <a:xfrm>
            <a:off x="694152" y="5546595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latin typeface="OPPOSans L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CD99451-C16E-5547-9AE7-9DDBF2AEF4B3}"/>
              </a:ext>
            </a:extLst>
          </p:cNvPr>
          <p:cNvSpPr/>
          <p:nvPr/>
        </p:nvSpPr>
        <p:spPr>
          <a:xfrm>
            <a:off x="680728" y="2178087"/>
            <a:ext cx="4207697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</a:rPr>
              <a:t>Unity</a:t>
            </a:r>
            <a:r>
              <a:rPr lang="zh-CN" altLang="en-US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</a:rPr>
              <a:t>中的场景实现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3BE4FDC-34C2-E702-D03F-808D24EFA59F}"/>
              </a:ext>
            </a:extLst>
          </p:cNvPr>
          <p:cNvCxnSpPr>
            <a:cxnSpLocks/>
          </p:cNvCxnSpPr>
          <p:nvPr/>
        </p:nvCxnSpPr>
        <p:spPr>
          <a:xfrm>
            <a:off x="2320290" y="2864923"/>
            <a:ext cx="900000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E589C47-54F1-AB98-501A-C7A42D45FC05}"/>
              </a:ext>
            </a:extLst>
          </p:cNvPr>
          <p:cNvSpPr/>
          <p:nvPr/>
        </p:nvSpPr>
        <p:spPr>
          <a:xfrm>
            <a:off x="884382" y="2848052"/>
            <a:ext cx="3800388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       在</a:t>
            </a:r>
            <a:r>
              <a:rPr lang="en-US" altLang="zh-CN" sz="1400" dirty="0"/>
              <a:t>Unity</a:t>
            </a:r>
            <a:r>
              <a:rPr lang="zh-CN" altLang="en-US" sz="1400" dirty="0"/>
              <a:t>中，场景是由多个</a:t>
            </a:r>
            <a:r>
              <a:rPr lang="en-US" altLang="zh-CN" sz="1400" dirty="0" err="1"/>
              <a:t>GameObject</a:t>
            </a:r>
            <a:r>
              <a:rPr lang="zh-CN" altLang="en-US" sz="1400" dirty="0"/>
              <a:t>组合而成的。</a:t>
            </a:r>
            <a:r>
              <a:rPr lang="en-US" altLang="zh-CN" sz="1400" dirty="0" err="1"/>
              <a:t>GameObject</a:t>
            </a:r>
            <a:r>
              <a:rPr lang="zh-CN" altLang="en-US" sz="1400" dirty="0"/>
              <a:t>可以挂载各种组件，以实现不同的功能。例如，</a:t>
            </a:r>
            <a:r>
              <a:rPr lang="en-US" altLang="zh-CN" sz="1400" dirty="0"/>
              <a:t>Transform</a:t>
            </a:r>
            <a:r>
              <a:rPr lang="zh-CN" altLang="en-US" sz="1400" dirty="0"/>
              <a:t>组件，用于表示其位置、旋转和缩放信息，</a:t>
            </a:r>
            <a:r>
              <a:rPr lang="en-US" altLang="zh-CN" sz="1400" dirty="0" err="1"/>
              <a:t>MeshRenderer</a:t>
            </a:r>
            <a:r>
              <a:rPr lang="zh-CN" altLang="en-US" sz="1400" dirty="0"/>
              <a:t>组件用于渲染</a:t>
            </a:r>
            <a:r>
              <a:rPr lang="en-US" altLang="zh-CN" sz="1400" dirty="0"/>
              <a:t>3D</a:t>
            </a:r>
            <a:r>
              <a:rPr lang="zh-CN" altLang="en-US" sz="1400" dirty="0"/>
              <a:t>模型，</a:t>
            </a:r>
            <a:r>
              <a:rPr lang="en-US" altLang="zh-CN" sz="1400" dirty="0"/>
              <a:t>Collider</a:t>
            </a:r>
            <a:r>
              <a:rPr lang="zh-CN" altLang="en-US" sz="1400" dirty="0"/>
              <a:t>组件用于物理碰撞检测。</a:t>
            </a:r>
            <a:endParaRPr lang="en-US" altLang="zh-CN" sz="1400" dirty="0"/>
          </a:p>
          <a:p>
            <a:pPr algn="just">
              <a:lnSpc>
                <a:spcPct val="150000"/>
              </a:lnSpc>
            </a:pPr>
            <a:r>
              <a:rPr lang="zh-CN" altLang="en-US" sz="1400" dirty="0"/>
              <a:t>      通过添加合适的组件，</a:t>
            </a:r>
            <a:r>
              <a:rPr lang="en-US" altLang="zh-CN" sz="1400" dirty="0" err="1"/>
              <a:t>GameObject</a:t>
            </a:r>
            <a:r>
              <a:rPr lang="zh-CN" altLang="en-US" sz="1400" dirty="0"/>
              <a:t>可以实现复杂的交互功能。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83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197094-7D5B-7CF7-F8AB-CCB70CEAFE9C}"/>
              </a:ext>
            </a:extLst>
          </p:cNvPr>
          <p:cNvSpPr txBox="1"/>
          <p:nvPr/>
        </p:nvSpPr>
        <p:spPr>
          <a:xfrm>
            <a:off x="499242" y="236483"/>
            <a:ext cx="350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场景设计流程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A98968-688C-7B0B-13F5-48376B430C5D}"/>
              </a:ext>
            </a:extLst>
          </p:cNvPr>
          <p:cNvSpPr txBox="1"/>
          <p:nvPr/>
        </p:nvSpPr>
        <p:spPr>
          <a:xfrm>
            <a:off x="499243" y="844365"/>
            <a:ext cx="437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Teaching Scene Design Process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37BA75-705E-10FD-FC65-00D1E9D13B16}"/>
              </a:ext>
            </a:extLst>
          </p:cNvPr>
          <p:cNvSpPr txBox="1"/>
          <p:nvPr/>
        </p:nvSpPr>
        <p:spPr>
          <a:xfrm>
            <a:off x="4875001" y="6402303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L" panose="00020600040101010101" pitchFamily="18" charset="-122"/>
                <a:ea typeface="Microsoft YaHei"/>
                <a:cs typeface="+mn-ea"/>
                <a:sym typeface="+mn-lt"/>
              </a:rPr>
              <a:t>规格严格 功夫到家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9EFB34-1BCB-03D4-6E89-AFAE57EC0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173" y="3278447"/>
            <a:ext cx="2497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Yuanti SC" charset="-122"/>
              </a:rPr>
              <a:t>专业建模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Yuanti SC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1D736C-8F40-CC2E-8A58-BFC3E886EE47}"/>
              </a:ext>
            </a:extLst>
          </p:cNvPr>
          <p:cNvSpPr txBox="1"/>
          <p:nvPr/>
        </p:nvSpPr>
        <p:spPr>
          <a:xfrm>
            <a:off x="613166" y="3640262"/>
            <a:ext cx="309912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高质量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细节丰富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艺术性强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Yuanti SC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28C1E9-9E19-2364-CD13-864E55B345B4}"/>
              </a:ext>
            </a:extLst>
          </p:cNvPr>
          <p:cNvGrpSpPr/>
          <p:nvPr/>
        </p:nvGrpSpPr>
        <p:grpSpPr>
          <a:xfrm>
            <a:off x="372589" y="3307780"/>
            <a:ext cx="1288998" cy="1288998"/>
            <a:chOff x="4258489" y="2414129"/>
            <a:chExt cx="1288998" cy="128899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8418D61-641B-AAC3-8AFF-E0A9C88A8FE1}"/>
                </a:ext>
              </a:extLst>
            </p:cNvPr>
            <p:cNvSpPr/>
            <p:nvPr/>
          </p:nvSpPr>
          <p:spPr>
            <a:xfrm rot="2700000">
              <a:off x="4258489" y="2414129"/>
              <a:ext cx="1288998" cy="1288998"/>
            </a:xfrm>
            <a:custGeom>
              <a:avLst/>
              <a:gdLst>
                <a:gd name="connsiteX0" fmla="*/ 0 w 1288998"/>
                <a:gd name="connsiteY0" fmla="*/ 644499 h 1288998"/>
                <a:gd name="connsiteX1" fmla="*/ 644499 w 1288998"/>
                <a:gd name="connsiteY1" fmla="*/ 0 h 1288998"/>
                <a:gd name="connsiteX2" fmla="*/ 1288998 w 1288998"/>
                <a:gd name="connsiteY2" fmla="*/ 644499 h 1288998"/>
                <a:gd name="connsiteX3" fmla="*/ 644499 w 1288998"/>
                <a:gd name="connsiteY3" fmla="*/ 1288998 h 1288998"/>
                <a:gd name="connsiteX4" fmla="*/ 0 w 1288998"/>
                <a:gd name="connsiteY4" fmla="*/ 644499 h 128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998" h="1288998">
                  <a:moveTo>
                    <a:pt x="0" y="644499"/>
                  </a:moveTo>
                  <a:cubicBezTo>
                    <a:pt x="0" y="288552"/>
                    <a:pt x="288552" y="0"/>
                    <a:pt x="644499" y="0"/>
                  </a:cubicBezTo>
                  <a:cubicBezTo>
                    <a:pt x="1000446" y="0"/>
                    <a:pt x="1288998" y="288552"/>
                    <a:pt x="1288998" y="644499"/>
                  </a:cubicBezTo>
                  <a:cubicBezTo>
                    <a:pt x="1288998" y="1000446"/>
                    <a:pt x="1000446" y="1288998"/>
                    <a:pt x="644499" y="1288998"/>
                  </a:cubicBezTo>
                  <a:cubicBezTo>
                    <a:pt x="288552" y="1288998"/>
                    <a:pt x="0" y="1000446"/>
                    <a:pt x="0" y="644499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4329" tIns="224329" rIns="224329" bIns="224329" numCol="1" spcCol="1270" anchor="ctr" anchorCtr="0">
              <a:spAutoFit/>
            </a:bodyPr>
            <a:lstStyle/>
            <a:p>
              <a:pPr marL="0" marR="0" lvl="0" indent="0" algn="ctr" defTabSz="1244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208AD90-ABF1-72BC-E08D-DA4A19B9760B}"/>
                </a:ext>
              </a:extLst>
            </p:cNvPr>
            <p:cNvSpPr/>
            <p:nvPr/>
          </p:nvSpPr>
          <p:spPr>
            <a:xfrm>
              <a:off x="4499066" y="2663172"/>
              <a:ext cx="74892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M" panose="00020600040101010101" pitchFamily="18" charset="-122"/>
                  <a:cs typeface="Arial" panose="020B0604020202020204" pitchFamily="34" charset="0"/>
                </a:rPr>
                <a:t>无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DDEF365-9CBF-5148-EE15-C8ADDB07A7BC}"/>
              </a:ext>
            </a:extLst>
          </p:cNvPr>
          <p:cNvGrpSpPr/>
          <p:nvPr/>
        </p:nvGrpSpPr>
        <p:grpSpPr>
          <a:xfrm>
            <a:off x="10289836" y="3307780"/>
            <a:ext cx="1288998" cy="1288998"/>
            <a:chOff x="6632769" y="2414129"/>
            <a:chExt cx="1288998" cy="1288998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8856768-0F1B-245D-2A33-2282A5630187}"/>
                </a:ext>
              </a:extLst>
            </p:cNvPr>
            <p:cNvSpPr/>
            <p:nvPr/>
          </p:nvSpPr>
          <p:spPr>
            <a:xfrm rot="2700000">
              <a:off x="6632769" y="2414129"/>
              <a:ext cx="1288998" cy="1288998"/>
            </a:xfrm>
            <a:custGeom>
              <a:avLst/>
              <a:gdLst>
                <a:gd name="connsiteX0" fmla="*/ 0 w 1288998"/>
                <a:gd name="connsiteY0" fmla="*/ 644499 h 1288998"/>
                <a:gd name="connsiteX1" fmla="*/ 644499 w 1288998"/>
                <a:gd name="connsiteY1" fmla="*/ 0 h 1288998"/>
                <a:gd name="connsiteX2" fmla="*/ 1288998 w 1288998"/>
                <a:gd name="connsiteY2" fmla="*/ 644499 h 1288998"/>
                <a:gd name="connsiteX3" fmla="*/ 644499 w 1288998"/>
                <a:gd name="connsiteY3" fmla="*/ 1288998 h 1288998"/>
                <a:gd name="connsiteX4" fmla="*/ 0 w 1288998"/>
                <a:gd name="connsiteY4" fmla="*/ 644499 h 128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998" h="1288998">
                  <a:moveTo>
                    <a:pt x="0" y="644499"/>
                  </a:moveTo>
                  <a:cubicBezTo>
                    <a:pt x="0" y="288552"/>
                    <a:pt x="288552" y="0"/>
                    <a:pt x="644499" y="0"/>
                  </a:cubicBezTo>
                  <a:cubicBezTo>
                    <a:pt x="1000446" y="0"/>
                    <a:pt x="1288998" y="288552"/>
                    <a:pt x="1288998" y="644499"/>
                  </a:cubicBezTo>
                  <a:cubicBezTo>
                    <a:pt x="1288998" y="1000446"/>
                    <a:pt x="1000446" y="1288998"/>
                    <a:pt x="644499" y="1288998"/>
                  </a:cubicBezTo>
                  <a:cubicBezTo>
                    <a:pt x="288552" y="1288998"/>
                    <a:pt x="0" y="1000446"/>
                    <a:pt x="0" y="644499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4329" tIns="224329" rIns="224329" bIns="224329" numCol="1" spcCol="1270" anchor="ctr" anchorCtr="0">
              <a:spAutoFit/>
            </a:bodyPr>
            <a:lstStyle/>
            <a:p>
              <a:pPr marL="0" marR="0" lvl="0" indent="0" algn="ctr" defTabSz="1244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84267D9-1D53-10F7-6C84-9C1086CB8CD3}"/>
                </a:ext>
              </a:extLst>
            </p:cNvPr>
            <p:cNvSpPr/>
            <p:nvPr/>
          </p:nvSpPr>
          <p:spPr>
            <a:xfrm>
              <a:off x="6897857" y="2691153"/>
              <a:ext cx="74892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M" panose="00020600040101010101" pitchFamily="18" charset="-122"/>
                  <a:cs typeface="Arial" panose="020B0604020202020204" pitchFamily="34" charset="0"/>
                </a:rPr>
                <a:t>有</a:t>
              </a: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E8EE6BB-4990-3635-86FA-F6975F48A91E}"/>
              </a:ext>
            </a:extLst>
          </p:cNvPr>
          <p:cNvCxnSpPr>
            <a:cxnSpLocks/>
          </p:cNvCxnSpPr>
          <p:nvPr/>
        </p:nvCxnSpPr>
        <p:spPr>
          <a:xfrm>
            <a:off x="708967" y="1552251"/>
            <a:ext cx="107740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6FACAE6-9B72-0BDF-08A3-C66FFBE18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300" y="3278447"/>
            <a:ext cx="2497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Yuanti SC" charset="-122"/>
              </a:rPr>
              <a:t>时空数据库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Yuanti SC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72C5DE-F95F-3C95-F896-43F940A2D197}"/>
              </a:ext>
            </a:extLst>
          </p:cNvPr>
          <p:cNvSpPr txBox="1"/>
          <p:nvPr/>
        </p:nvSpPr>
        <p:spPr>
          <a:xfrm>
            <a:off x="3671293" y="3640262"/>
            <a:ext cx="309912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虚实融合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真实感强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便于实际应用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Yuanti SC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94C6A8-6F08-EEED-8D39-F7861F33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3940" y="3278447"/>
            <a:ext cx="2497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Yuanti SC" charset="-122"/>
              </a:rPr>
              <a:t>AIGC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Yuanti SC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0E62C30-8082-075F-69B3-94EBE2814EFC}"/>
              </a:ext>
            </a:extLst>
          </p:cNvPr>
          <p:cNvSpPr txBox="1"/>
          <p:nvPr/>
        </p:nvSpPr>
        <p:spPr>
          <a:xfrm>
            <a:off x="6561933" y="3640262"/>
            <a:ext cx="309912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自动化高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效率高</a:t>
            </a:r>
            <a:endParaRPr lang="en-US" altLang="zh-CN" sz="1400" dirty="0"/>
          </a:p>
          <a:p>
            <a:pPr marL="285750" marR="0" lvl="0" indent="-2857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zh-CN" altLang="en-US" sz="1400" dirty="0"/>
              <a:t>成本低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Yuanti SC" charset="-122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93C1E6BA-233E-7400-F62A-B940E0EDCE2B}"/>
              </a:ext>
            </a:extLst>
          </p:cNvPr>
          <p:cNvSpPr/>
          <p:nvPr/>
        </p:nvSpPr>
        <p:spPr>
          <a:xfrm>
            <a:off x="936702" y="4663094"/>
            <a:ext cx="10080703" cy="200645"/>
          </a:xfrm>
          <a:prstGeom prst="right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6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字体搭配02-旁门左道">
      <a:majorFont>
        <a:latin typeface="OPPOSans B"/>
        <a:ea typeface="OPPOSans B"/>
        <a:cs typeface=""/>
      </a:majorFont>
      <a:minorFont>
        <a:latin typeface="OPPOSans M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1013</Words>
  <Application>Microsoft Office PowerPoint</Application>
  <PresentationFormat>宽屏</PresentationFormat>
  <Paragraphs>170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Microsoft YaHei Light</vt:lpstr>
      <vt:lpstr>Microsoft YaHei UI</vt:lpstr>
      <vt:lpstr>OPPOSans B</vt:lpstr>
      <vt:lpstr>OPPOSans L</vt:lpstr>
      <vt:lpstr>OPPOSans M</vt:lpstr>
      <vt:lpstr>Söhne</vt:lpstr>
      <vt:lpstr>等线</vt:lpstr>
      <vt:lpstr>宋体</vt:lpstr>
      <vt:lpstr>Arial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源啊圆</dc:creator>
  <cp:lastModifiedBy>棋珺 林</cp:lastModifiedBy>
  <cp:revision>76</cp:revision>
  <dcterms:created xsi:type="dcterms:W3CDTF">2022-07-13T05:03:53Z</dcterms:created>
  <dcterms:modified xsi:type="dcterms:W3CDTF">2024-06-27T15:03:15Z</dcterms:modified>
</cp:coreProperties>
</file>